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1"/>
  </p:notesMasterIdLst>
  <p:sldIdLst>
    <p:sldId id="256" r:id="rId2"/>
    <p:sldId id="275" r:id="rId3"/>
    <p:sldId id="313" r:id="rId4"/>
    <p:sldId id="318" r:id="rId5"/>
    <p:sldId id="331" r:id="rId6"/>
    <p:sldId id="347" r:id="rId7"/>
    <p:sldId id="258" r:id="rId8"/>
    <p:sldId id="314" r:id="rId9"/>
    <p:sldId id="259" r:id="rId10"/>
    <p:sldId id="320" r:id="rId11"/>
    <p:sldId id="321" r:id="rId12"/>
    <p:sldId id="319" r:id="rId13"/>
    <p:sldId id="330" r:id="rId14"/>
    <p:sldId id="334" r:id="rId15"/>
    <p:sldId id="264" r:id="rId16"/>
    <p:sldId id="266" r:id="rId17"/>
    <p:sldId id="277" r:id="rId18"/>
    <p:sldId id="276" r:id="rId19"/>
    <p:sldId id="257" r:id="rId20"/>
    <p:sldId id="333" r:id="rId21"/>
    <p:sldId id="279" r:id="rId22"/>
    <p:sldId id="315" r:id="rId23"/>
    <p:sldId id="267" r:id="rId24"/>
    <p:sldId id="335" r:id="rId25"/>
    <p:sldId id="336" r:id="rId26"/>
    <p:sldId id="346" r:id="rId27"/>
    <p:sldId id="338" r:id="rId28"/>
    <p:sldId id="340" r:id="rId29"/>
    <p:sldId id="342" r:id="rId30"/>
    <p:sldId id="343" r:id="rId31"/>
    <p:sldId id="341" r:id="rId32"/>
    <p:sldId id="344" r:id="rId33"/>
    <p:sldId id="345" r:id="rId34"/>
    <p:sldId id="274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25" r:id="rId43"/>
    <p:sldId id="326" r:id="rId44"/>
    <p:sldId id="327" r:id="rId45"/>
    <p:sldId id="328" r:id="rId46"/>
    <p:sldId id="308" r:id="rId47"/>
    <p:sldId id="312" r:id="rId48"/>
    <p:sldId id="329" r:id="rId49"/>
    <p:sldId id="269" r:id="rId50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008000"/>
    <a:srgbClr val="CC9900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Srednji slog 4 – poudarek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rednji slog 4 – poudare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Temen slo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A107856-5554-42FB-B03E-39F5DBC370BA}" styleName="Srednji slog 4 – poudarek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73" autoAdjust="0"/>
    <p:restoredTop sz="94660"/>
  </p:normalViewPr>
  <p:slideViewPr>
    <p:cSldViewPr>
      <p:cViewPr varScale="1">
        <p:scale>
          <a:sx n="107" d="100"/>
          <a:sy n="107" d="100"/>
        </p:scale>
        <p:origin x="177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Odstotek razpisanih mest v 1. letnik</c:v>
                </c:pt>
              </c:strCache>
            </c:strRef>
          </c:tx>
          <c:spPr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5000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B5-4072-A7D5-95D6C7501F1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B5-4072-A7D5-95D6C7501F1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40,6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B5-4072-A7D5-95D6C7501F1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29,9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B5-4072-A7D5-95D6C7501F1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Nižje pokl.</c:v>
                </c:pt>
                <c:pt idx="1">
                  <c:v>Sr. poklic.</c:v>
                </c:pt>
                <c:pt idx="2">
                  <c:v>Sr. strok.</c:v>
                </c:pt>
                <c:pt idx="3">
                  <c:v>Gimnazija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3.3</c:v>
                </c:pt>
                <c:pt idx="1">
                  <c:v>26.3</c:v>
                </c:pt>
                <c:pt idx="2">
                  <c:v>40.6</c:v>
                </c:pt>
                <c:pt idx="3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B5-4072-A7D5-95D6C7501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542912"/>
        <c:axId val="43446272"/>
      </c:barChart>
      <c:catAx>
        <c:axId val="79542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3446272"/>
        <c:crosses val="autoZero"/>
        <c:auto val="1"/>
        <c:lblAlgn val="ctr"/>
        <c:lblOffset val="100"/>
        <c:noMultiLvlLbl val="0"/>
      </c:catAx>
      <c:valAx>
        <c:axId val="43446272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95429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solidFill>
      <a:schemeClr val="tx1"/>
    </a:solidFill>
    <a:ln>
      <a:solidFill>
        <a:schemeClr val="bg1">
          <a:lumMod val="85000"/>
        </a:schemeClr>
      </a:solidFill>
    </a:ln>
  </c:spPr>
  <c:txPr>
    <a:bodyPr/>
    <a:lstStyle/>
    <a:p>
      <a:pPr>
        <a:defRPr sz="1800">
          <a:solidFill>
            <a:schemeClr val="bg1"/>
          </a:solidFill>
        </a:defRPr>
      </a:pPr>
      <a:endParaRPr lang="sl-SI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0B019-C446-4B18-878D-B161BB85454A}" type="datetimeFigureOut">
              <a:rPr lang="sl-SI" smtClean="0"/>
              <a:pPr/>
              <a:t>28. 01. 2026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2EFB2-6758-4D8B-9C23-32F8A7DAE7F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1704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Vsaj 15 prijavljenih na 3 letne SŠ</a:t>
            </a:r>
            <a:r>
              <a:rPr lang="sl-SI" baseline="0" dirty="0"/>
              <a:t> in </a:t>
            </a:r>
            <a:r>
              <a:rPr lang="sl-SI" baseline="0" dirty="0" err="1"/>
              <a:t>vssaj</a:t>
            </a:r>
            <a:r>
              <a:rPr lang="sl-SI" baseline="0" dirty="0"/>
              <a:t> 20 prijavljenih na 4 letne SŠ.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2EFB2-6758-4D8B-9C23-32F8A7DAE7F7}" type="slidenum">
              <a:rPr lang="sl-SI" smtClean="0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9669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grad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Ograda opomb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/>
          </a:p>
        </p:txBody>
      </p:sp>
      <p:sp>
        <p:nvSpPr>
          <p:cNvPr id="37892" name="Ograda številke diapoz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45893F-4FDE-4A82-8F6C-ECB8B7ABB238}" type="slidenum">
              <a:rPr lang="sl-SI" altLang="sl-SI" smtClean="0"/>
              <a:pPr eaLnBrk="1" hangingPunct="1">
                <a:spcBef>
                  <a:spcPct val="0"/>
                </a:spcBef>
              </a:pPr>
              <a:t>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2EFB2-6758-4D8B-9C23-32F8A7DAE7F7}" type="slidenum">
              <a:rPr lang="sl-SI" smtClean="0"/>
              <a:pPr/>
              <a:t>44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8045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2EFB2-6758-4D8B-9C23-32F8A7DAE7F7}" type="slidenum">
              <a:rPr lang="sl-SI" smtClean="0"/>
              <a:pPr/>
              <a:t>45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402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12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12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3F1C5-0AA7-4952-B3FF-32E4480722CD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501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18D94-3BC9-4EC2-BCE2-551FBE34E879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50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B8856D-ACB9-4591-9506-0A5870449ACF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6903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40C628-62D7-44E4-A659-E59191335D19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03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AB520-7C95-4429-BD02-4DDE04F86279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334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6075A9-DF31-4670-83FB-6656A2CD9454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590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9DD28-A39A-4EDE-B703-44F84A8923FA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619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087B5-9197-4223-AC7D-FBE10C3E575E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82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F761D-5053-4BA1-89A6-7B9712E691E7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475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F30DEA-B776-4D01-8F92-EC93FADD9300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471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710065-E5F4-46ED-A9C4-C81F633606F3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518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B5B28-E23F-45F0-865B-32FD93C905E4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620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l-SI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FB281BBB-3EE9-4A26-B97D-CD384886A11A}" type="slidenum">
              <a:rPr lang="sl-SI"/>
              <a:pPr/>
              <a:t>‹#›</a:t>
            </a:fld>
            <a:endParaRPr lang="sl-SI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205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teme/vpis-v-srednjo-solo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zbirke/storitve/prijava-za-opravljanje-preizkusov-nadarjenosti-znanja-in-spretnosti-in-izpolnjevanje-posebnih-pogojev-za-vpis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rips-rs.si/stipendije/stipendije-drugih-ustanov" TargetMode="External"/><Relationship Id="rId2" Type="http://schemas.openxmlformats.org/officeDocument/2006/relationships/hyperlink" Target="https://srips-rs.si/sl/stipendij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teme/drzavna-stipendija/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srips-rs.si/sl/stipendije/zois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srips-rs.si/sl/stipendije/kadrovske-stipendije" TargetMode="External"/><Relationship Id="rId2" Type="http://schemas.openxmlformats.org/officeDocument/2006/relationships/hyperlink" Target="https://rralur.si/projekti/rss-lu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rips-rs.si/stipendije/izmenjevalnica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si/teme/vpis-v-srednjo-solo/" TargetMode="External"/><Relationship Id="rId2" Type="http://schemas.openxmlformats.org/officeDocument/2006/relationships/hyperlink" Target="http://www.mojaizbira.s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ss.gov.si/iskalci-zaposlitve/poklici-in-kompetence/opisi-poklicev/#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3.gstatic.com/images?q=tbn:ANd9GcSyRsK5hlYGJufa6bV5RoS-Tis22W_zYAknSRVclisKdrkbihB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861048"/>
            <a:ext cx="1809750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772816"/>
            <a:ext cx="7989888" cy="1470025"/>
          </a:xfrm>
        </p:spPr>
        <p:txBody>
          <a:bodyPr/>
          <a:lstStyle/>
          <a:p>
            <a:pPr algn="ctr" defTabSz="912813" eaLnBrk="1" hangingPunct="1"/>
            <a:r>
              <a:rPr lang="sl-SI" sz="4600" dirty="0">
                <a:solidFill>
                  <a:srgbClr val="FF0000"/>
                </a:solidFill>
              </a:rPr>
              <a:t>	</a:t>
            </a:r>
            <a:r>
              <a:rPr lang="sl-SI" sz="4600" b="1" dirty="0">
                <a:solidFill>
                  <a:srgbClr val="FF0000"/>
                </a:solidFill>
              </a:rPr>
              <a:t>VPIS V SREDNJE ŠOLE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776" y="4509120"/>
            <a:ext cx="3816424" cy="855911"/>
          </a:xfrm>
        </p:spPr>
        <p:txBody>
          <a:bodyPr/>
          <a:lstStyle/>
          <a:p>
            <a:pPr defTabSz="912813" eaLnBrk="1" hangingPunct="1"/>
            <a:r>
              <a:rPr lang="sl-SI" dirty="0"/>
              <a:t>JANUAR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08112"/>
          </a:xfrm>
        </p:spPr>
        <p:txBody>
          <a:bodyPr/>
          <a:lstStyle/>
          <a:p>
            <a:pPr algn="ctr"/>
            <a:r>
              <a:rPr lang="sl-SI" b="1" dirty="0">
                <a:solidFill>
                  <a:srgbClr val="FF0000"/>
                </a:solidFill>
              </a:rPr>
              <a:t>VAJENIŠTVO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454624"/>
          </a:xfrm>
        </p:spPr>
        <p:txBody>
          <a:bodyPr/>
          <a:lstStyle/>
          <a:p>
            <a:r>
              <a:rPr lang="sl-SI" sz="2400" dirty="0"/>
              <a:t>Obe obliki izobraževanja: šolska in vajeniška, sta ENAKOVREDNI.</a:t>
            </a:r>
          </a:p>
          <a:p>
            <a:endParaRPr lang="sl-SI" sz="800" dirty="0"/>
          </a:p>
          <a:p>
            <a:r>
              <a:rPr lang="sl-SI" sz="2400" dirty="0"/>
              <a:t>Vsaj 50% srednješolskega programa je pri delodajalcu.</a:t>
            </a:r>
          </a:p>
          <a:p>
            <a:endParaRPr lang="sl-SI" sz="800" dirty="0"/>
          </a:p>
          <a:p>
            <a:r>
              <a:rPr lang="sl-SI" sz="2400" dirty="0"/>
              <a:t>Prednost vajeniške oblike: zgodnji stik z delodajalci, praktične izkušnje (osmislijo teoretično znanje v praksi), večja možnost zaposlitve, denarna nagrada.</a:t>
            </a:r>
          </a:p>
          <a:p>
            <a:endParaRPr lang="sl-SI" sz="800" dirty="0"/>
          </a:p>
          <a:p>
            <a:r>
              <a:rPr lang="sl-SI" sz="2400" dirty="0"/>
              <a:t>Vajenec ima enake pravice in obveznosti kot dijak.</a:t>
            </a:r>
          </a:p>
          <a:p>
            <a:endParaRPr lang="sl-SI" sz="800" dirty="0"/>
          </a:p>
          <a:p>
            <a:r>
              <a:rPr lang="sl-SI" sz="2400" dirty="0"/>
              <a:t>V primeru omejitve vpisa vajenec iz izbirnega </a:t>
            </a:r>
            <a:r>
              <a:rPr lang="sl-SI" sz="2400"/>
              <a:t>postopka izvzet.</a:t>
            </a:r>
            <a:endParaRPr lang="sl-SI" sz="2400" dirty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426435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886200"/>
          </a:xfrm>
        </p:spPr>
        <p:txBody>
          <a:bodyPr/>
          <a:lstStyle/>
          <a:p>
            <a:r>
              <a:rPr lang="sl-SI" sz="2400" dirty="0"/>
              <a:t>Na prijavnici napišejo poleg programa še VAJENIŠKA OBLIKA.</a:t>
            </a:r>
          </a:p>
          <a:p>
            <a:endParaRPr lang="sl-SI" sz="2400" dirty="0"/>
          </a:p>
          <a:p>
            <a:r>
              <a:rPr lang="sl-SI" sz="2400" dirty="0"/>
              <a:t>Sklenitev VAJENIŠKE POGODBE z izbranim delodajalcem (</a:t>
            </a:r>
            <a:r>
              <a:rPr lang="sl-SI" sz="2400" dirty="0" err="1"/>
              <a:t>info</a:t>
            </a:r>
            <a:r>
              <a:rPr lang="sl-SI" sz="2400" dirty="0"/>
              <a:t> na SŠ).</a:t>
            </a:r>
          </a:p>
          <a:p>
            <a:endParaRPr lang="sl-SI" sz="2400" dirty="0"/>
          </a:p>
          <a:p>
            <a:r>
              <a:rPr lang="sl-SI" sz="2400" dirty="0"/>
              <a:t>Seznam delodajalcev na spletni strani MIZŠ.</a:t>
            </a:r>
          </a:p>
          <a:p>
            <a:endParaRPr lang="sl-SI" sz="2400" dirty="0"/>
          </a:p>
          <a:p>
            <a:r>
              <a:rPr lang="sl-SI" sz="2400" dirty="0"/>
              <a:t>Dobiva nagrado v vrednosti 250€-400€ (lahko ima še štipendijo).</a:t>
            </a:r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08112"/>
          </a:xfrm>
        </p:spPr>
        <p:txBody>
          <a:bodyPr/>
          <a:lstStyle/>
          <a:p>
            <a:pPr algn="ctr"/>
            <a:r>
              <a:rPr lang="sl-SI" b="1" dirty="0">
                <a:solidFill>
                  <a:srgbClr val="FF0000"/>
                </a:solidFill>
              </a:rPr>
              <a:t>VAJENIŠTVO </a:t>
            </a:r>
            <a:r>
              <a:rPr lang="sl-SI" sz="3200" b="1" dirty="0">
                <a:solidFill>
                  <a:srgbClr val="FF0000"/>
                </a:solidFill>
              </a:rPr>
              <a:t>- nadaljevanje</a:t>
            </a:r>
          </a:p>
        </p:txBody>
      </p:sp>
    </p:spTree>
    <p:extLst>
      <p:ext uri="{BB962C8B-B14F-4D97-AF65-F5344CB8AC3E}">
        <p14:creationId xmlns:p14="http://schemas.microsoft.com/office/powerpoint/2010/main" val="355959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64096"/>
          </a:xfrm>
        </p:spPr>
        <p:txBody>
          <a:bodyPr/>
          <a:lstStyle/>
          <a:p>
            <a:pPr algn="ctr"/>
            <a:r>
              <a:rPr lang="sl-SI" sz="3600" dirty="0"/>
              <a:t>Izvajanje </a:t>
            </a:r>
            <a:r>
              <a:rPr lang="sl-SI" sz="3600" b="1" dirty="0">
                <a:solidFill>
                  <a:srgbClr val="FF0000"/>
                </a:solidFill>
              </a:rPr>
              <a:t>VAJENIŠTVA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3886200"/>
          </a:xfrm>
        </p:spPr>
        <p:txBody>
          <a:bodyPr/>
          <a:lstStyle/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MEHATRONIK OPERATER </a:t>
            </a:r>
            <a:r>
              <a:rPr lang="sl-SI" sz="2400" dirty="0"/>
              <a:t>(Sr. pok. in strok. šola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/>
              <a:t>, NM, …)</a:t>
            </a:r>
          </a:p>
          <a:p>
            <a:pPr>
              <a:buFontTx/>
              <a:buChar char="-"/>
            </a:pPr>
            <a:endParaRPr lang="sl-SI" sz="600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KAMNOSEK</a:t>
            </a:r>
            <a:r>
              <a:rPr lang="sl-SI" sz="2400" dirty="0"/>
              <a:t> (Sr. gradbena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/>
              <a:t>)</a:t>
            </a:r>
          </a:p>
          <a:p>
            <a:pPr>
              <a:buFontTx/>
              <a:buChar char="-"/>
            </a:pPr>
            <a:endParaRPr lang="sl-SI" sz="600" dirty="0"/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ZIDAR </a:t>
            </a:r>
            <a:r>
              <a:rPr lang="sl-SI" sz="2400" dirty="0"/>
              <a:t>(Sr. gradbena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/>
              <a:t>, KR, NM, MB)</a:t>
            </a:r>
          </a:p>
          <a:p>
            <a:pPr>
              <a:buFontTx/>
              <a:buChar char="-"/>
            </a:pPr>
            <a:endParaRPr lang="sl-SI" sz="600" dirty="0"/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OBLIKOVALEC KOVIN ORODJAR </a:t>
            </a:r>
            <a:r>
              <a:rPr lang="sl-SI" sz="2200" dirty="0"/>
              <a:t>(Sr. pok. in strok. šola </a:t>
            </a:r>
            <a:r>
              <a:rPr lang="sl-SI" sz="2200" dirty="0">
                <a:solidFill>
                  <a:srgbClr val="008000"/>
                </a:solidFill>
              </a:rPr>
              <a:t>LJ…</a:t>
            </a:r>
            <a:r>
              <a:rPr lang="sl-SI" sz="2200" dirty="0"/>
              <a:t>)</a:t>
            </a:r>
          </a:p>
          <a:p>
            <a:pPr>
              <a:buFontTx/>
              <a:buChar char="-"/>
            </a:pPr>
            <a:endParaRPr lang="sl-SI" sz="600" dirty="0"/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PAPIRNIČAR </a:t>
            </a:r>
            <a:r>
              <a:rPr lang="sl-SI" sz="2400" dirty="0"/>
              <a:t>(SIC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/>
              <a:t>) – </a:t>
            </a:r>
            <a:r>
              <a:rPr lang="sl-SI" sz="2200" dirty="0"/>
              <a:t>SAMO V VAJ. OBLIKI</a:t>
            </a:r>
          </a:p>
          <a:p>
            <a:pPr>
              <a:buFontTx/>
              <a:buChar char="-"/>
            </a:pPr>
            <a:endParaRPr lang="sl-SI" sz="600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KLEPAR KROVEC </a:t>
            </a:r>
            <a:r>
              <a:rPr lang="sl-SI" sz="2400" dirty="0"/>
              <a:t>(</a:t>
            </a:r>
            <a:r>
              <a:rPr lang="sl-SI" sz="2200" dirty="0"/>
              <a:t>SIC </a:t>
            </a:r>
            <a:r>
              <a:rPr lang="sl-SI" sz="2200" dirty="0">
                <a:solidFill>
                  <a:srgbClr val="008000"/>
                </a:solidFill>
              </a:rPr>
              <a:t>LJ</a:t>
            </a:r>
            <a:r>
              <a:rPr lang="sl-SI" sz="2200" dirty="0">
                <a:solidFill>
                  <a:srgbClr val="0D0D0D"/>
                </a:solidFill>
              </a:rPr>
              <a:t>, Ptuj) </a:t>
            </a:r>
            <a:r>
              <a:rPr lang="sl-SI" sz="2200" dirty="0"/>
              <a:t>– SAMO VAJ. OBLIKA</a:t>
            </a:r>
          </a:p>
          <a:p>
            <a:pPr>
              <a:buFontTx/>
              <a:buChar char="-"/>
            </a:pPr>
            <a:endParaRPr lang="sl-SI" sz="600" dirty="0"/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AVTOSERVISER </a:t>
            </a:r>
            <a:r>
              <a:rPr lang="sl-SI" sz="2400" dirty="0"/>
              <a:t>(Sr. pok. in strok. šola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>
                <a:solidFill>
                  <a:srgbClr val="0D0D0D"/>
                </a:solidFill>
              </a:rPr>
              <a:t>, ŠL, NM, Ptuj)</a:t>
            </a:r>
          </a:p>
          <a:p>
            <a:pPr>
              <a:buFontTx/>
              <a:buChar char="-"/>
            </a:pPr>
            <a:r>
              <a:rPr lang="sl-SI" sz="600" dirty="0">
                <a:solidFill>
                  <a:srgbClr val="0D0D0D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AVTOKAROSERIST </a:t>
            </a:r>
            <a:r>
              <a:rPr lang="sl-SI" sz="2400" dirty="0"/>
              <a:t>(Sr. pok. in strok. šola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>
                <a:solidFill>
                  <a:srgbClr val="0D0D0D"/>
                </a:solidFill>
              </a:rPr>
              <a:t>, ŠL, NM, Ptuj)</a:t>
            </a:r>
            <a:endParaRPr lang="sl-SI" sz="2400" dirty="0"/>
          </a:p>
          <a:p>
            <a:pPr>
              <a:buFontTx/>
              <a:buChar char="-"/>
            </a:pPr>
            <a:endParaRPr lang="sl-SI" sz="2300" dirty="0"/>
          </a:p>
        </p:txBody>
      </p:sp>
    </p:spTree>
    <p:extLst>
      <p:ext uri="{BB962C8B-B14F-4D97-AF65-F5344CB8AC3E}">
        <p14:creationId xmlns:p14="http://schemas.microsoft.com/office/powerpoint/2010/main" val="2287177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3600" dirty="0"/>
              <a:t>Izvajanje </a:t>
            </a:r>
            <a:r>
              <a:rPr lang="sl-SI" sz="3600" b="1" dirty="0">
                <a:solidFill>
                  <a:srgbClr val="FF0000"/>
                </a:solidFill>
              </a:rPr>
              <a:t>VAJENIŠTVA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038600"/>
          </a:xfrm>
        </p:spPr>
        <p:txBody>
          <a:bodyPr/>
          <a:lstStyle/>
          <a:p>
            <a:pPr marL="0" indent="0">
              <a:buNone/>
            </a:pPr>
            <a:r>
              <a:rPr lang="sl-SI" sz="600" dirty="0"/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TESAR</a:t>
            </a:r>
            <a:r>
              <a:rPr lang="sl-SI" sz="2400" b="1" dirty="0">
                <a:solidFill>
                  <a:srgbClr val="0D0D0D"/>
                </a:solidFill>
              </a:rPr>
              <a:t> </a:t>
            </a:r>
            <a:r>
              <a:rPr lang="sl-SI" sz="2400" dirty="0">
                <a:solidFill>
                  <a:srgbClr val="0D0D0D"/>
                </a:solidFill>
              </a:rPr>
              <a:t>(NM, MB,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>
                <a:solidFill>
                  <a:srgbClr val="0D0D0D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PEČAR, KERAMIK </a:t>
            </a:r>
            <a:r>
              <a:rPr lang="sl-SI" sz="2400" dirty="0">
                <a:solidFill>
                  <a:srgbClr val="0D0D0D"/>
                </a:solidFill>
              </a:rPr>
              <a:t>(MB, </a:t>
            </a:r>
            <a:r>
              <a:rPr lang="sl-SI" sz="2400" dirty="0">
                <a:solidFill>
                  <a:srgbClr val="008000"/>
                </a:solidFill>
              </a:rPr>
              <a:t>LJ</a:t>
            </a:r>
            <a:r>
              <a:rPr lang="sl-SI" sz="2400" dirty="0">
                <a:solidFill>
                  <a:srgbClr val="0D0D0D"/>
                </a:solidFill>
              </a:rPr>
              <a:t>)</a:t>
            </a:r>
            <a:endParaRPr lang="sl-SI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600" dirty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SLIKOPLESKAR </a:t>
            </a:r>
            <a:r>
              <a:rPr lang="sl-SI" sz="2400" dirty="0">
                <a:solidFill>
                  <a:srgbClr val="0D0D0D"/>
                </a:solidFill>
              </a:rPr>
              <a:t>(KR, MB)</a:t>
            </a:r>
          </a:p>
          <a:p>
            <a:pPr marL="0" indent="0">
              <a:buNone/>
            </a:pPr>
            <a:r>
              <a:rPr lang="sl-SI" sz="600" b="1" dirty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STROJNI MEHANIK </a:t>
            </a:r>
            <a:r>
              <a:rPr lang="sl-SI" sz="2400" dirty="0"/>
              <a:t>(NM, ŠL, VE, Sevnica)</a:t>
            </a:r>
          </a:p>
          <a:p>
            <a:pPr marL="0" indent="0">
              <a:buNone/>
            </a:pPr>
            <a:r>
              <a:rPr lang="sl-SI" sz="600" dirty="0"/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ELEKTRIKAR </a:t>
            </a:r>
            <a:r>
              <a:rPr lang="sl-SI" sz="2400" dirty="0"/>
              <a:t>(KR, VE)</a:t>
            </a:r>
          </a:p>
          <a:p>
            <a:pPr marL="0" indent="0">
              <a:buNone/>
            </a:pPr>
            <a:r>
              <a:rPr lang="sl-SI" sz="600" dirty="0"/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MIZAR</a:t>
            </a:r>
            <a:r>
              <a:rPr lang="sl-SI" sz="2400" dirty="0"/>
              <a:t> (NM, NG, ŠL, SG, MB)</a:t>
            </a:r>
          </a:p>
          <a:p>
            <a:pPr marL="0" indent="0">
              <a:buNone/>
            </a:pPr>
            <a:r>
              <a:rPr lang="sl-SI" sz="600" dirty="0"/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TAPETNIK </a:t>
            </a:r>
            <a:r>
              <a:rPr lang="sl-SI" sz="2400" dirty="0"/>
              <a:t>(ŠL)</a:t>
            </a:r>
          </a:p>
          <a:p>
            <a:pPr>
              <a:buFontTx/>
              <a:buChar char="-"/>
            </a:pPr>
            <a:endParaRPr lang="sl-SI" sz="2400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36703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3600" dirty="0"/>
              <a:t>Izvajanje </a:t>
            </a:r>
            <a:r>
              <a:rPr lang="sl-SI" sz="3600" b="1" dirty="0">
                <a:solidFill>
                  <a:srgbClr val="FF0000"/>
                </a:solidFill>
              </a:rPr>
              <a:t>VAJENIŠTVA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DIMNIKAR </a:t>
            </a:r>
            <a:r>
              <a:rPr lang="sl-SI" sz="2400" dirty="0"/>
              <a:t>(MB)</a:t>
            </a:r>
          </a:p>
          <a:p>
            <a:pPr marL="0" indent="0">
              <a:buNone/>
            </a:pPr>
            <a:r>
              <a:rPr lang="sl-SI" sz="600" dirty="0"/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IZVAJALEC SUHOMONTAŽNE GRADNJE</a:t>
            </a:r>
            <a:r>
              <a:rPr lang="sl-SI" sz="2400" b="1" dirty="0">
                <a:solidFill>
                  <a:srgbClr val="0D0D0D"/>
                </a:solidFill>
              </a:rPr>
              <a:t> </a:t>
            </a:r>
            <a:r>
              <a:rPr lang="sl-SI" sz="2400" dirty="0">
                <a:solidFill>
                  <a:srgbClr val="0D0D0D"/>
                </a:solidFill>
              </a:rPr>
              <a:t>(MB)</a:t>
            </a:r>
          </a:p>
          <a:p>
            <a:pPr marL="0" indent="0">
              <a:buNone/>
            </a:pPr>
            <a:r>
              <a:rPr lang="sl-SI" sz="600" dirty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GASTRONOMSKE IN HOTELSKE STORITVE </a:t>
            </a:r>
            <a:r>
              <a:rPr lang="sl-SI" sz="2400" dirty="0"/>
              <a:t>(Izola, Radenci)</a:t>
            </a:r>
            <a:endParaRPr lang="sl-SI" sz="2400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INŠTALATER STROJNIH INŠTALACIJ </a:t>
            </a:r>
            <a:r>
              <a:rPr lang="sl-SI" sz="2400" dirty="0"/>
              <a:t>(NM, NG, NM, Ptuj)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IZDELOVALEC KOVINSKIH KONSTRUKCIJ </a:t>
            </a:r>
            <a:r>
              <a:rPr lang="sl-SI" sz="2400" dirty="0"/>
              <a:t>(PT)</a:t>
            </a:r>
          </a:p>
          <a:p>
            <a:pPr>
              <a:buFontTx/>
              <a:buChar char="-"/>
            </a:pPr>
            <a:r>
              <a:rPr lang="sl-SI" sz="2400" b="1" dirty="0">
                <a:solidFill>
                  <a:srgbClr val="FF0000"/>
                </a:solidFill>
              </a:rPr>
              <a:t>STEKLAR</a:t>
            </a:r>
            <a:r>
              <a:rPr lang="sl-SI" sz="2400" b="1" dirty="0">
                <a:solidFill>
                  <a:srgbClr val="0D0D0D"/>
                </a:solidFill>
              </a:rPr>
              <a:t> </a:t>
            </a:r>
            <a:r>
              <a:rPr lang="sl-SI" sz="2400" dirty="0">
                <a:solidFill>
                  <a:srgbClr val="0D0D0D"/>
                </a:solidFill>
              </a:rPr>
              <a:t>(ŠC Rogaška Slatina)</a:t>
            </a:r>
          </a:p>
          <a:p>
            <a:pPr>
              <a:buFontTx/>
              <a:buChar char="-"/>
            </a:pP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95305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008062"/>
            <a:ext cx="8229600" cy="1371600"/>
          </a:xfrm>
        </p:spPr>
        <p:txBody>
          <a:bodyPr/>
          <a:lstStyle/>
          <a:p>
            <a:pPr defTabSz="912813" eaLnBrk="1" hangingPunct="1"/>
            <a:r>
              <a:rPr lang="sl-SI" sz="4000" b="1" dirty="0">
                <a:solidFill>
                  <a:srgbClr val="FF0000"/>
                </a:solidFill>
              </a:rPr>
              <a:t>Srednje strokovno ali tehniško izobraževanje</a:t>
            </a:r>
            <a:r>
              <a:rPr lang="sl-SI" sz="2400" dirty="0">
                <a:solidFill>
                  <a:srgbClr val="FF0000"/>
                </a:solidFill>
              </a:rPr>
              <a:t> </a:t>
            </a:r>
            <a:r>
              <a:rPr lang="sl-SI" sz="2400" dirty="0"/>
              <a:t>(4 leta)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624" y="2684462"/>
            <a:ext cx="8229600" cy="3192810"/>
          </a:xfrm>
        </p:spPr>
        <p:txBody>
          <a:bodyPr/>
          <a:lstStyle/>
          <a:p>
            <a:pPr defTabSz="912813" eaLnBrk="1" hangingPunct="1"/>
            <a:r>
              <a:rPr lang="sl-SI" dirty="0"/>
              <a:t>Psihofizična sposobnost: </a:t>
            </a:r>
            <a:r>
              <a:rPr lang="sl-SI" b="1" dirty="0">
                <a:solidFill>
                  <a:srgbClr val="00B050"/>
                </a:solidFill>
              </a:rPr>
              <a:t>rudarstvo</a:t>
            </a:r>
          </a:p>
          <a:p>
            <a:pPr defTabSz="912813" eaLnBrk="1" hangingPunct="1"/>
            <a:endParaRPr lang="sl-SI" dirty="0"/>
          </a:p>
          <a:p>
            <a:pPr defTabSz="912813" eaLnBrk="1" hangingPunct="1"/>
            <a:r>
              <a:rPr lang="sl-SI" dirty="0"/>
              <a:t>Posebna nadarjenost: </a:t>
            </a:r>
            <a:r>
              <a:rPr lang="sl-SI" b="1" dirty="0">
                <a:solidFill>
                  <a:srgbClr val="00B050"/>
                </a:solidFill>
              </a:rPr>
              <a:t>zobotehnik, fotografski tehnik, tehnik oblikovanja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55576" y="188640"/>
            <a:ext cx="838842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sz="2800" b="1" kern="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VRSTE SREDNJE ŠOLSKIH PROGRAMOV</a:t>
            </a:r>
            <a:br>
              <a:rPr kumimoji="0" lang="sl-SI" sz="4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sl-SI" sz="4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1270000" dist="50800" sx="1000" sy="1000" algn="ctr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/>
            <a:r>
              <a:rPr lang="sl-SI" sz="4000" b="1" dirty="0">
                <a:solidFill>
                  <a:srgbClr val="FF0000"/>
                </a:solidFill>
              </a:rPr>
              <a:t>Gimnazijski programi</a:t>
            </a:r>
            <a:r>
              <a:rPr lang="sl-SI" dirty="0"/>
              <a:t> </a:t>
            </a:r>
            <a:r>
              <a:rPr lang="sl-SI" sz="2800" dirty="0"/>
              <a:t>(4 leta)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032125"/>
          </a:xfrm>
        </p:spPr>
        <p:txBody>
          <a:bodyPr/>
          <a:lstStyle/>
          <a:p>
            <a:pPr defTabSz="912813" eaLnBrk="1" hangingPunct="1"/>
            <a:r>
              <a:rPr lang="sl-SI" dirty="0"/>
              <a:t>Splošna (športni oddelek)</a:t>
            </a:r>
          </a:p>
          <a:p>
            <a:pPr defTabSz="912813" eaLnBrk="1" hangingPunct="1"/>
            <a:r>
              <a:rPr lang="sl-SI" dirty="0"/>
              <a:t>Klasična</a:t>
            </a:r>
          </a:p>
          <a:p>
            <a:pPr defTabSz="912813" eaLnBrk="1" hangingPunct="1"/>
            <a:r>
              <a:rPr lang="sl-SI" dirty="0"/>
              <a:t>Tehniška</a:t>
            </a:r>
          </a:p>
          <a:p>
            <a:pPr defTabSz="912813" eaLnBrk="1" hangingPunct="1"/>
            <a:r>
              <a:rPr lang="sl-SI" dirty="0"/>
              <a:t>Ekonomska</a:t>
            </a:r>
          </a:p>
          <a:p>
            <a:pPr defTabSz="912813" eaLnBrk="1" hangingPunct="1"/>
            <a:r>
              <a:rPr lang="sl-SI" dirty="0"/>
              <a:t>Umetniška</a:t>
            </a:r>
          </a:p>
          <a:p>
            <a:pPr defTabSz="912813" eaLnBrk="1" hangingPunct="1">
              <a:buFont typeface="Wingdings" pitchFamily="2" charset="2"/>
              <a:buNone/>
            </a:pPr>
            <a:endParaRPr lang="sl-SI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50825" y="5013325"/>
            <a:ext cx="8589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2813"/>
            <a:r>
              <a:rPr lang="sl-SI" sz="3200"/>
              <a:t>Psihofizična sposobnost, posebna nadarjenost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755576" y="188640"/>
            <a:ext cx="838842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sz="2800" b="1" kern="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VRSTE SREDNJE ŠOLSKIH PROGRAMOV</a:t>
            </a:r>
            <a:br>
              <a:rPr kumimoji="0" lang="sl-SI" sz="4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sl-SI" sz="4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1270000" dist="50800" sx="1000" sy="1000" algn="ctr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grada vsebine 2"/>
          <p:cNvSpPr>
            <a:spLocks noGrp="1"/>
          </p:cNvSpPr>
          <p:nvPr>
            <p:ph idx="1"/>
          </p:nvPr>
        </p:nvSpPr>
        <p:spPr>
          <a:xfrm>
            <a:off x="500063" y="1714500"/>
            <a:ext cx="8229600" cy="4572000"/>
          </a:xfrm>
        </p:spPr>
        <p:txBody>
          <a:bodyPr/>
          <a:lstStyle/>
          <a:p>
            <a:pPr defTabSz="912813" eaLnBrk="1" hangingPunct="1"/>
            <a:r>
              <a:rPr lang="sl-SI"/>
              <a:t>Psihofizična sposobnost: </a:t>
            </a:r>
            <a:r>
              <a:rPr lang="sl-SI" sz="2800"/>
              <a:t>um. gimnazija (glasbena in plesna smer), športna gim</a:t>
            </a:r>
          </a:p>
          <a:p>
            <a:pPr defTabSz="912813" eaLnBrk="1" hangingPunct="1"/>
            <a:endParaRPr lang="sl-SI" sz="800"/>
          </a:p>
          <a:p>
            <a:pPr defTabSz="912813" eaLnBrk="1" hangingPunct="1"/>
            <a:r>
              <a:rPr lang="sl-SI"/>
              <a:t>Posebna nadarjenost:  </a:t>
            </a:r>
            <a:r>
              <a:rPr lang="sl-SI" sz="2800"/>
              <a:t>um. gim. (lik., glasb., plesna)</a:t>
            </a:r>
          </a:p>
          <a:p>
            <a:pPr defTabSz="912813" eaLnBrk="1" hangingPunct="1"/>
            <a:endParaRPr lang="sl-SI" sz="800"/>
          </a:p>
          <a:p>
            <a:pPr defTabSz="912813" eaLnBrk="1" hangingPunct="1"/>
            <a:r>
              <a:rPr lang="sl-SI"/>
              <a:t> Športni dosežki: </a:t>
            </a:r>
            <a:r>
              <a:rPr lang="sl-SI" sz="2800"/>
              <a:t>športna gim.</a:t>
            </a:r>
          </a:p>
          <a:p>
            <a:pPr defTabSz="912813" eaLnBrk="1" hangingPunct="1"/>
            <a:endParaRPr lang="sl-SI" sz="800"/>
          </a:p>
          <a:p>
            <a:pPr defTabSz="912813" eaLnBrk="1" hangingPunct="1"/>
            <a:r>
              <a:rPr lang="sl-SI"/>
              <a:t>Starost: </a:t>
            </a:r>
            <a:r>
              <a:rPr lang="sl-SI" sz="2800"/>
              <a:t>um gim (petje)</a:t>
            </a:r>
          </a:p>
          <a:p>
            <a:pPr defTabSz="912813" eaLnBrk="1" hangingPunct="1"/>
            <a:endParaRPr lang="sl-SI" sz="800"/>
          </a:p>
          <a:p>
            <a:pPr defTabSz="912813" eaLnBrk="1" hangingPunct="1"/>
            <a:r>
              <a:rPr lang="sl-SI"/>
              <a:t>Pogovor s starši: </a:t>
            </a:r>
            <a:r>
              <a:rPr lang="sl-SI" sz="2800"/>
              <a:t>Waldorfska gim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371600"/>
          </a:xfrm>
        </p:spPr>
        <p:txBody>
          <a:bodyPr/>
          <a:lstStyle/>
          <a:p>
            <a:pPr defTabSz="912813" eaLnBrk="1" hangingPunct="1"/>
            <a:r>
              <a:rPr lang="sl-SI" sz="4000" b="1">
                <a:solidFill>
                  <a:srgbClr val="FF0000"/>
                </a:solidFill>
              </a:rPr>
              <a:t>Gimnazijski programi</a:t>
            </a:r>
            <a:r>
              <a:rPr lang="sl-SI"/>
              <a:t> </a:t>
            </a:r>
            <a:r>
              <a:rPr lang="sl-SI" sz="2800"/>
              <a:t>(4 leta)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55576" y="188640"/>
            <a:ext cx="838842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sz="2800" b="1" kern="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VRSTE SREDNJE ŠOLSKIH PROGRAMOV</a:t>
            </a:r>
            <a:br>
              <a:rPr kumimoji="0" lang="sl-SI" sz="4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sl-SI" sz="4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1270000" dist="50800" sx="1000" sy="1000" algn="ctr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912813" eaLnBrk="1" hangingPunct="1"/>
            <a:r>
              <a:rPr lang="sl-SI" dirty="0">
                <a:solidFill>
                  <a:srgbClr val="FF0000"/>
                </a:solidFill>
              </a:rPr>
              <a:t>DRUGE POSEBNOSTI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2813" eaLnBrk="1" hangingPunct="1"/>
            <a:r>
              <a:rPr lang="sl-SI" dirty="0"/>
              <a:t>Odprti </a:t>
            </a:r>
            <a:r>
              <a:rPr lang="sl-SI" dirty="0" err="1"/>
              <a:t>kurikulum</a:t>
            </a:r>
            <a:r>
              <a:rPr lang="sl-SI" dirty="0"/>
              <a:t> (80% + 20%)</a:t>
            </a:r>
          </a:p>
          <a:p>
            <a:pPr defTabSz="912813" eaLnBrk="1" hangingPunct="1"/>
            <a:endParaRPr lang="sl-SI" dirty="0"/>
          </a:p>
          <a:p>
            <a:pPr defTabSz="912813" eaLnBrk="1" hangingPunct="1"/>
            <a:r>
              <a:rPr lang="sl-SI" dirty="0"/>
              <a:t>Moduli</a:t>
            </a:r>
          </a:p>
          <a:p>
            <a:pPr defTabSz="912813" eaLnBrk="1" hangingPunct="1"/>
            <a:endParaRPr lang="sl-SI" dirty="0"/>
          </a:p>
          <a:p>
            <a:pPr defTabSz="912813" eaLnBrk="1" hangingPunct="1"/>
            <a:r>
              <a:rPr lang="sl-SI" dirty="0"/>
              <a:t>Kreditni sistem</a:t>
            </a:r>
          </a:p>
          <a:p>
            <a:pPr defTabSz="912813" eaLnBrk="1" hangingPunct="1"/>
            <a:endParaRPr lang="sl-SI" dirty="0"/>
          </a:p>
          <a:p>
            <a:pPr defTabSz="912813" eaLnBrk="1" hangingPunct="1"/>
            <a:r>
              <a:rPr lang="sl-SI" dirty="0"/>
              <a:t>Vajeništvo</a:t>
            </a:r>
          </a:p>
        </p:txBody>
      </p:sp>
      <p:pic>
        <p:nvPicPr>
          <p:cNvPr id="4" name="Picture 6" descr="ramxxx020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1084" y="2996952"/>
            <a:ext cx="1218828" cy="1218828"/>
          </a:xfrm>
          <a:prstGeom prst="rect">
            <a:avLst/>
          </a:prstGeom>
          <a:noFill/>
        </p:spPr>
      </p:pic>
      <p:pic>
        <p:nvPicPr>
          <p:cNvPr id="5" name="Picture 4" descr="kredi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16150" y="4175453"/>
            <a:ext cx="1224136" cy="1298092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772816"/>
            <a:ext cx="1368152" cy="1850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Apprentice Clipart Two Cartoon Male Workers Wearing Construction Uniform  Vector, Apprentice, Clipart, Cartoon PNG and Vector with Transparent  Background for Free Downlo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47864" y="5541082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912813" eaLnBrk="1" hangingPunct="1"/>
            <a:r>
              <a:rPr lang="sl-SI" sz="4000" b="1" dirty="0">
                <a:solidFill>
                  <a:srgbClr val="FF0000"/>
                </a:solidFill>
              </a:rPr>
              <a:t>INFORMATIVNI DAN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defTabSz="912813" eaLnBrk="1" hangingPunct="1">
              <a:lnSpc>
                <a:spcPct val="80000"/>
              </a:lnSpc>
              <a:buNone/>
            </a:pPr>
            <a:r>
              <a:rPr lang="sl-SI" sz="2800" dirty="0"/>
              <a:t>VSE ŠOLE:</a:t>
            </a:r>
          </a:p>
          <a:p>
            <a:pPr defTabSz="912813" eaLnBrk="1" hangingPunct="1">
              <a:lnSpc>
                <a:spcPct val="80000"/>
              </a:lnSpc>
            </a:pPr>
            <a:endParaRPr lang="sl-SI" sz="2800" dirty="0"/>
          </a:p>
          <a:p>
            <a:pPr defTabSz="912813" eaLnBrk="1" hangingPunct="1">
              <a:lnSpc>
                <a:spcPct val="80000"/>
              </a:lnSpc>
            </a:pPr>
            <a:r>
              <a:rPr lang="sl-SI" sz="2800" dirty="0"/>
              <a:t>13. februar: ob 9.00 in ob 15.00</a:t>
            </a:r>
          </a:p>
          <a:p>
            <a:pPr defTabSz="912813" eaLnBrk="1" hangingPunct="1">
              <a:lnSpc>
                <a:spcPct val="80000"/>
              </a:lnSpc>
            </a:pPr>
            <a:endParaRPr lang="sl-SI" sz="2800" dirty="0"/>
          </a:p>
          <a:p>
            <a:pPr defTabSz="912813" eaLnBrk="1" hangingPunct="1">
              <a:lnSpc>
                <a:spcPct val="80000"/>
              </a:lnSpc>
            </a:pPr>
            <a:endParaRPr lang="sl-SI" sz="2800" dirty="0"/>
          </a:p>
          <a:p>
            <a:pPr defTabSz="912813" eaLnBrk="1" hangingPunct="1">
              <a:lnSpc>
                <a:spcPct val="80000"/>
              </a:lnSpc>
            </a:pPr>
            <a:r>
              <a:rPr lang="sl-SI" sz="2800" dirty="0"/>
              <a:t>14. februar: ob 9.00</a:t>
            </a:r>
          </a:p>
          <a:p>
            <a:pPr marL="0" indent="0" defTabSz="912813" eaLnBrk="1" hangingPunct="1">
              <a:lnSpc>
                <a:spcPct val="80000"/>
              </a:lnSpc>
              <a:buNone/>
            </a:pPr>
            <a:endParaRPr lang="sl-SI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57200"/>
            <a:ext cx="8712968" cy="1371600"/>
          </a:xfrm>
        </p:spPr>
        <p:txBody>
          <a:bodyPr/>
          <a:lstStyle/>
          <a:p>
            <a:pPr algn="ctr" defTabSz="912813" eaLnBrk="1" hangingPunct="1"/>
            <a:r>
              <a:rPr lang="sl-SI" sz="4000" b="1" dirty="0">
                <a:solidFill>
                  <a:srgbClr val="FF0000"/>
                </a:solidFill>
              </a:rPr>
              <a:t>ŠTEVILO UČENCEV IN RAZPISANIH MEST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060848"/>
            <a:ext cx="8640960" cy="2520280"/>
          </a:xfrm>
        </p:spPr>
        <p:txBody>
          <a:bodyPr/>
          <a:lstStyle/>
          <a:p>
            <a:pPr defTabSz="912813" eaLnBrk="1" hangingPunct="1"/>
            <a:r>
              <a:rPr lang="sl-SI" sz="2800" b="1" dirty="0">
                <a:solidFill>
                  <a:srgbClr val="00B050"/>
                </a:solidFill>
              </a:rPr>
              <a:t>Število učencev 9. razreda</a:t>
            </a:r>
            <a:r>
              <a:rPr lang="sl-SI" sz="2800" dirty="0"/>
              <a:t>: </a:t>
            </a:r>
            <a:r>
              <a:rPr lang="sl-SI" sz="2400" dirty="0"/>
              <a:t>- 21.562 </a:t>
            </a:r>
            <a:r>
              <a:rPr lang="sl-SI" sz="2000" dirty="0"/>
              <a:t>(lansko leto 21.986)</a:t>
            </a:r>
          </a:p>
          <a:p>
            <a:pPr marL="0" indent="0" defTabSz="912813" eaLnBrk="1" hangingPunct="1">
              <a:buNone/>
            </a:pPr>
            <a:r>
              <a:rPr lang="sl-SI" sz="2800" dirty="0"/>
              <a:t>					</a:t>
            </a:r>
            <a:r>
              <a:rPr lang="sl-SI" sz="2400" dirty="0"/>
              <a:t>  - 6.231 </a:t>
            </a:r>
            <a:r>
              <a:rPr lang="sl-SI" sz="2000" dirty="0"/>
              <a:t>(lansko leto 6.205)</a:t>
            </a:r>
          </a:p>
          <a:p>
            <a:pPr marL="0" indent="0" defTabSz="912813" eaLnBrk="1" hangingPunct="1">
              <a:buNone/>
            </a:pPr>
            <a:endParaRPr lang="sl-SI" sz="1600" dirty="0"/>
          </a:p>
          <a:p>
            <a:pPr defTabSz="912813" eaLnBrk="1" hangingPunct="1"/>
            <a:r>
              <a:rPr lang="sl-SI" sz="2800" b="1" dirty="0">
                <a:solidFill>
                  <a:srgbClr val="00B050"/>
                </a:solidFill>
              </a:rPr>
              <a:t>Število prostih mest</a:t>
            </a:r>
            <a:r>
              <a:rPr lang="sl-SI" sz="2800" dirty="0"/>
              <a:t>: </a:t>
            </a:r>
            <a:r>
              <a:rPr lang="sl-SI" sz="2400" dirty="0"/>
              <a:t>-  26.049 </a:t>
            </a:r>
            <a:r>
              <a:rPr lang="sl-SI" sz="2000" dirty="0"/>
              <a:t>(lansko leto 26.008)</a:t>
            </a:r>
          </a:p>
          <a:p>
            <a:pPr defTabSz="912813" eaLnBrk="1" hangingPunct="1">
              <a:buFont typeface="Wingdings" pitchFamily="2" charset="2"/>
              <a:buNone/>
            </a:pPr>
            <a:r>
              <a:rPr lang="sl-SI" dirty="0"/>
              <a:t>					</a:t>
            </a:r>
            <a:r>
              <a:rPr lang="sl-SI" sz="2400" dirty="0"/>
              <a:t>- 7.025 </a:t>
            </a:r>
            <a:r>
              <a:rPr lang="sl-SI" sz="2000" dirty="0"/>
              <a:t>(lansko šolsko leto 6.920)</a:t>
            </a:r>
          </a:p>
          <a:p>
            <a:pPr marL="0" indent="0" defTabSz="912813" eaLnBrk="1" hangingPunct="1">
              <a:buNone/>
            </a:pPr>
            <a:endParaRPr lang="sl-SI" sz="2800" dirty="0"/>
          </a:p>
          <a:p>
            <a:pPr marL="0" indent="0" defTabSz="912813" eaLnBrk="1" hangingPunct="1">
              <a:buNone/>
            </a:pPr>
            <a:r>
              <a:rPr lang="sl-SI" sz="2800" dirty="0"/>
              <a:t>Razpis objavljen samo na spletu - MIZŠ </a:t>
            </a:r>
            <a:r>
              <a:rPr lang="sl-SI" sz="1800" dirty="0">
                <a:hlinkClick r:id="rId2"/>
              </a:rPr>
              <a:t>https://www.gov.si/teme/vpis-v-srednjo-solo/</a:t>
            </a:r>
            <a:endParaRPr lang="sl-SI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95536" y="1981200"/>
            <a:ext cx="8291264" cy="3886200"/>
          </a:xfrm>
        </p:spPr>
        <p:txBody>
          <a:bodyPr/>
          <a:lstStyle/>
          <a:p>
            <a:pPr defTabSz="912813" eaLnBrk="1" hangingPunct="1">
              <a:lnSpc>
                <a:spcPct val="80000"/>
              </a:lnSpc>
            </a:pPr>
            <a:r>
              <a:rPr lang="sl-SI" dirty="0"/>
              <a:t> </a:t>
            </a:r>
            <a:r>
              <a:rPr lang="sl-SI" dirty="0">
                <a:solidFill>
                  <a:srgbClr val="008000"/>
                </a:solidFill>
              </a:rPr>
              <a:t>GIMNAZIJA ŠIŠKA</a:t>
            </a:r>
            <a:r>
              <a:rPr lang="sl-SI" dirty="0"/>
              <a:t>: 13.2.: ob 9.00 </a:t>
            </a:r>
            <a:r>
              <a:rPr lang="sl-SI" dirty="0" err="1"/>
              <a:t>gim</a:t>
            </a:r>
            <a:r>
              <a:rPr lang="sl-SI" dirty="0"/>
              <a:t> (š), </a:t>
            </a:r>
            <a:r>
              <a:rPr lang="sl-SI" dirty="0" err="1"/>
              <a:t>gim</a:t>
            </a:r>
            <a:r>
              <a:rPr lang="sl-SI" dirty="0"/>
              <a:t> ob 10.30, nogometni oddelek ob 12.00</a:t>
            </a:r>
          </a:p>
          <a:p>
            <a:pPr marL="0" indent="0" defTabSz="912813" eaLnBrk="1" hangingPunct="1">
              <a:lnSpc>
                <a:spcPct val="80000"/>
              </a:lnSpc>
              <a:buNone/>
            </a:pPr>
            <a:endParaRPr lang="sl-SI" dirty="0"/>
          </a:p>
          <a:p>
            <a:pPr defTabSz="912813" eaLnBrk="1" hangingPunct="1">
              <a:lnSpc>
                <a:spcPct val="80000"/>
              </a:lnSpc>
            </a:pPr>
            <a:r>
              <a:rPr lang="sl-SI" dirty="0">
                <a:solidFill>
                  <a:srgbClr val="008000"/>
                </a:solidFill>
              </a:rPr>
              <a:t>SŠ za farm., koz., zdrav</a:t>
            </a:r>
            <a:r>
              <a:rPr lang="sl-SI" dirty="0"/>
              <a:t>.: 13.2.: ob 9.00 far. teh; ob 11.00 teh. lab. biom in </a:t>
            </a:r>
            <a:r>
              <a:rPr lang="sl-SI" dirty="0" err="1"/>
              <a:t>kozm</a:t>
            </a:r>
            <a:r>
              <a:rPr lang="sl-SI" dirty="0"/>
              <a:t>. teh.; ob 13.00 teh zob prote; ob 15.30 vsi programi</a:t>
            </a:r>
          </a:p>
          <a:p>
            <a:pPr marL="0" indent="0" defTabSz="912813" eaLnBrk="1" hangingPunct="1">
              <a:lnSpc>
                <a:spcPct val="80000"/>
              </a:lnSpc>
              <a:buNone/>
            </a:pPr>
            <a:endParaRPr lang="sl-SI" dirty="0"/>
          </a:p>
          <a:p>
            <a:pPr defTabSz="912813" eaLnBrk="1" hangingPunct="1">
              <a:lnSpc>
                <a:spcPct val="80000"/>
              </a:lnSpc>
            </a:pPr>
            <a:r>
              <a:rPr lang="sl-SI" dirty="0">
                <a:solidFill>
                  <a:srgbClr val="008000"/>
                </a:solidFill>
              </a:rPr>
              <a:t>ERUDIO</a:t>
            </a:r>
            <a:r>
              <a:rPr lang="sl-SI" dirty="0"/>
              <a:t>: 13.2. ob 12. uri; 14.2. ob 10. uri.</a:t>
            </a:r>
          </a:p>
          <a:p>
            <a:endParaRPr lang="sl-SI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pPr algn="ctr" defTabSz="912813" eaLnBrk="1" hangingPunct="1"/>
            <a:r>
              <a:rPr lang="sl-SI" sz="4000" b="1" dirty="0">
                <a:solidFill>
                  <a:srgbClr val="FF0000"/>
                </a:solidFill>
              </a:rPr>
              <a:t>INFORMATIVNI DAN</a:t>
            </a:r>
            <a:br>
              <a:rPr lang="sl-SI" sz="4000" b="1" dirty="0">
                <a:solidFill>
                  <a:srgbClr val="FF0000"/>
                </a:solidFill>
              </a:rPr>
            </a:br>
            <a:r>
              <a:rPr lang="sl-SI" sz="4000" b="1" dirty="0">
                <a:solidFill>
                  <a:srgbClr val="FF0000"/>
                </a:solidFill>
              </a:rPr>
              <a:t>(drugi termini)</a:t>
            </a:r>
          </a:p>
        </p:txBody>
      </p:sp>
    </p:spTree>
    <p:extLst>
      <p:ext uri="{BB962C8B-B14F-4D97-AF65-F5344CB8AC3E}">
        <p14:creationId xmlns:p14="http://schemas.microsoft.com/office/powerpoint/2010/main" val="1382727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55576"/>
          </a:xfrm>
        </p:spPr>
        <p:txBody>
          <a:bodyPr/>
          <a:lstStyle/>
          <a:p>
            <a:pPr algn="ctr" defTabSz="912813" eaLnBrk="1" hangingPunct="1"/>
            <a:r>
              <a:rPr lang="sl-SI" sz="3100" b="1" dirty="0">
                <a:solidFill>
                  <a:srgbClr val="FF0000"/>
                </a:solidFill>
              </a:rPr>
              <a:t>KAJ VPRAŠATI NA INFORMATIVNEM DNEVU?</a:t>
            </a: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>
          <a:xfrm>
            <a:off x="251520" y="1427813"/>
            <a:ext cx="8640960" cy="4257080"/>
          </a:xfrm>
        </p:spPr>
        <p:txBody>
          <a:bodyPr/>
          <a:lstStyle/>
          <a:p>
            <a:pPr defTabSz="912813" eaLnBrk="1" hangingPunct="1"/>
            <a:r>
              <a:rPr lang="sl-SI" sz="2400" dirty="0"/>
              <a:t>Ali je šola vključena v mednarodne projekte in programe mobilnosti za dijake in učitelje?</a:t>
            </a:r>
          </a:p>
          <a:p>
            <a:pPr defTabSz="912813" eaLnBrk="1" hangingPunct="1"/>
            <a:endParaRPr lang="sl-SI" sz="1000" dirty="0"/>
          </a:p>
          <a:p>
            <a:pPr defTabSz="912813" eaLnBrk="1" hangingPunct="1"/>
            <a:r>
              <a:rPr lang="sl-SI" sz="2400" dirty="0"/>
              <a:t>Ali in kako se implementira mednarodni projekti v življenje šole?</a:t>
            </a:r>
          </a:p>
          <a:p>
            <a:pPr defTabSz="912813" eaLnBrk="1" hangingPunct="1"/>
            <a:endParaRPr lang="sl-SI" sz="1000" dirty="0"/>
          </a:p>
          <a:p>
            <a:pPr defTabSz="912813" eaLnBrk="1" hangingPunct="1"/>
            <a:r>
              <a:rPr lang="sl-SI" sz="2400" dirty="0"/>
              <a:t>Katere krožke, interesne dejavnosti izvaja šola?</a:t>
            </a:r>
          </a:p>
          <a:p>
            <a:pPr defTabSz="912813" eaLnBrk="1" hangingPunct="1"/>
            <a:endParaRPr lang="sl-SI" sz="1000" dirty="0"/>
          </a:p>
          <a:p>
            <a:pPr defTabSz="912813" eaLnBrk="1" hangingPunct="1"/>
            <a:r>
              <a:rPr lang="sl-SI" sz="2400" dirty="0"/>
              <a:t>Kakšne možnosti ima šola glede izbirnosti predmetov?</a:t>
            </a:r>
          </a:p>
          <a:p>
            <a:pPr defTabSz="912813" eaLnBrk="1" hangingPunct="1"/>
            <a:endParaRPr lang="sl-SI" sz="1000" dirty="0"/>
          </a:p>
          <a:p>
            <a:pPr defTabSz="912813" eaLnBrk="1" hangingPunct="1"/>
            <a:r>
              <a:rPr lang="sl-SI" sz="2400" dirty="0"/>
              <a:t>Kaj oz. kako izvajajo 20% odprtega kurikuluma?</a:t>
            </a:r>
          </a:p>
          <a:p>
            <a:pPr defTabSz="912813" eaLnBrk="1" hangingPunct="1"/>
            <a:endParaRPr lang="sl-SI" sz="1000" dirty="0"/>
          </a:p>
          <a:p>
            <a:pPr defTabSz="912813" eaLnBrk="1" hangingPunct="1"/>
            <a:r>
              <a:rPr lang="sl-SI" sz="2400" dirty="0"/>
              <a:t>Kako imajo organizirano praktično usposabljanje?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33040"/>
            <a:ext cx="8229600" cy="3886200"/>
          </a:xfrm>
        </p:spPr>
        <p:txBody>
          <a:bodyPr/>
          <a:lstStyle/>
          <a:p>
            <a:pPr defTabSz="912813" eaLnBrk="1" hangingPunct="1"/>
            <a:r>
              <a:rPr lang="sl-SI" sz="2400" dirty="0"/>
              <a:t>Kakšna je (ali je sploh) povezanost srednje šole z gospodarskimi subjekti?</a:t>
            </a:r>
          </a:p>
          <a:p>
            <a:pPr marL="0" indent="0" defTabSz="912813" eaLnBrk="1" hangingPunct="1">
              <a:buNone/>
            </a:pPr>
            <a:endParaRPr lang="sl-SI" sz="800" dirty="0"/>
          </a:p>
          <a:p>
            <a:pPr defTabSz="912813" eaLnBrk="1" hangingPunct="1"/>
            <a:r>
              <a:rPr lang="sl-SI" sz="2400" dirty="0"/>
              <a:t>Kaj je z bivšimi dijaki? Njihove kariere, zaposlitev, študij.</a:t>
            </a:r>
          </a:p>
          <a:p>
            <a:pPr defTabSz="912813" eaLnBrk="1" hangingPunct="1"/>
            <a:endParaRPr lang="sl-SI" sz="800" dirty="0"/>
          </a:p>
          <a:p>
            <a:pPr defTabSz="912813" eaLnBrk="1" hangingPunct="1"/>
            <a:r>
              <a:rPr lang="sl-SI" sz="2400" dirty="0"/>
              <a:t>Uspeh na maturi, poklicni maturi, zaključnih izpitih?</a:t>
            </a:r>
          </a:p>
          <a:p>
            <a:pPr defTabSz="912813" eaLnBrk="1" hangingPunct="1"/>
            <a:endParaRPr lang="sl-SI" sz="800" dirty="0"/>
          </a:p>
          <a:p>
            <a:pPr defTabSz="912813" eaLnBrk="1" hangingPunct="1"/>
            <a:r>
              <a:rPr lang="sl-SI" sz="2400" dirty="0"/>
              <a:t>Dosežki na tekmovanjih, raziskovalne naloge.</a:t>
            </a:r>
          </a:p>
          <a:p>
            <a:pPr defTabSz="912813" eaLnBrk="1" hangingPunct="1"/>
            <a:endParaRPr lang="sl-SI" sz="800" dirty="0"/>
          </a:p>
          <a:p>
            <a:r>
              <a:rPr lang="sl-SI" sz="2400" dirty="0"/>
              <a:t>Vključevanje dijakov v organizacijo: obisk podjetij, bivših učencev, podjetnikov, vključevanje v (evropske) programe mobilnosti</a:t>
            </a:r>
          </a:p>
          <a:p>
            <a:endParaRPr lang="sl-SI" sz="800" dirty="0"/>
          </a:p>
          <a:p>
            <a:r>
              <a:rPr lang="sl-SI" sz="2400" dirty="0"/>
              <a:t>Šola navaja: k samostojnosti, obvladovanju učenja, medsebojni pomoči, vključevanju v prostovoljno delo</a:t>
            </a:r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55576"/>
          </a:xfrm>
        </p:spPr>
        <p:txBody>
          <a:bodyPr/>
          <a:lstStyle/>
          <a:p>
            <a:pPr algn="ctr" defTabSz="912813" eaLnBrk="1" hangingPunct="1"/>
            <a:r>
              <a:rPr lang="sl-SI" sz="3100" b="1" dirty="0">
                <a:solidFill>
                  <a:srgbClr val="FF0000"/>
                </a:solidFill>
              </a:rPr>
              <a:t>KAJ VPRAŠATI NA INFORMATIVNEM DNEVU?</a:t>
            </a:r>
          </a:p>
        </p:txBody>
      </p:sp>
    </p:spTree>
    <p:extLst>
      <p:ext uri="{BB962C8B-B14F-4D97-AF65-F5344CB8AC3E}">
        <p14:creationId xmlns:p14="http://schemas.microsoft.com/office/powerpoint/2010/main" val="37992376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371600"/>
          </a:xfrm>
        </p:spPr>
        <p:txBody>
          <a:bodyPr/>
          <a:lstStyle/>
          <a:p>
            <a:pPr algn="ctr" defTabSz="912813" eaLnBrk="1" hangingPunct="1"/>
            <a:r>
              <a:rPr lang="sl-SI" sz="3600" b="1" dirty="0">
                <a:solidFill>
                  <a:srgbClr val="FF0000"/>
                </a:solidFill>
              </a:rPr>
              <a:t>PREIZKUSI NADARJENOSTI IN DOKAZILA O ŠPORTNIH DOSEŽKIH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92600"/>
            <a:ext cx="8964613" cy="2303463"/>
          </a:xfrm>
        </p:spPr>
        <p:txBody>
          <a:bodyPr/>
          <a:lstStyle/>
          <a:p>
            <a:pPr defTabSz="912813" eaLnBrk="1" hangingPunct="1"/>
            <a:r>
              <a:rPr lang="sl-SI" sz="2400" dirty="0"/>
              <a:t>do 4. marca prijava na preizkuse, oddaja dokazil</a:t>
            </a:r>
          </a:p>
          <a:p>
            <a:pPr defTabSz="912813" eaLnBrk="1" hangingPunct="1"/>
            <a:r>
              <a:rPr lang="sl-SI" sz="2400" dirty="0"/>
              <a:t>izvedba preizkusov nadarjenosti od 6.3. do 21.3.2026</a:t>
            </a:r>
          </a:p>
          <a:p>
            <a:pPr defTabSz="912813" eaLnBrk="1" hangingPunct="1"/>
            <a:r>
              <a:rPr lang="sl-SI" sz="2400" dirty="0"/>
              <a:t>do 27.3.2026 dobijo potrdilo</a:t>
            </a:r>
          </a:p>
          <a:p>
            <a:pPr defTabSz="912813" eaLnBrk="1" hangingPunct="1"/>
            <a:r>
              <a:rPr lang="sl-SI" sz="2400" dirty="0"/>
              <a:t>obrazci: prijava, dokazila na spletu MIZŠ, na spletnih straneh SŠ</a:t>
            </a:r>
          </a:p>
          <a:p>
            <a:pPr defTabSz="912813" eaLnBrk="1" hangingPunct="1">
              <a:buNone/>
            </a:pPr>
            <a:r>
              <a:rPr lang="sl-SI" sz="1500" dirty="0">
                <a:hlinkClick r:id="rId2"/>
              </a:rPr>
              <a:t>https://www.gov.si/zbirke/storitve/prijava-za-opravljanje-preizkusov-nadarjenosti-znanja-in-spretnosti-in-izpolnjevanje-posebnih-pogojev-za-vpis/</a:t>
            </a:r>
            <a:endParaRPr lang="sl-SI" sz="1500" dirty="0"/>
          </a:p>
          <a:p>
            <a:pPr defTabSz="912813" eaLnBrk="1" hangingPunct="1">
              <a:buNone/>
            </a:pPr>
            <a:endParaRPr lang="sl-SI" sz="1500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79388" y="1844675"/>
            <a:ext cx="878522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lg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1313" indent="-341313" defTabSz="912813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sl-SI" sz="2800" dirty="0">
                <a:solidFill>
                  <a:srgbClr val="009900"/>
                </a:solidFill>
              </a:rPr>
              <a:t>Za smeri:</a:t>
            </a:r>
          </a:p>
          <a:p>
            <a:pPr marL="341313" indent="-341313" defTabSz="912813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sl-SI" sz="2800" dirty="0"/>
              <a:t>- </a:t>
            </a:r>
            <a:r>
              <a:rPr lang="sl-SI" sz="2800" dirty="0">
                <a:solidFill>
                  <a:schemeClr val="bg2"/>
                </a:solidFill>
              </a:rPr>
              <a:t>Fotografski tehnik		  - </a:t>
            </a:r>
            <a:r>
              <a:rPr lang="sl-SI" sz="2800" dirty="0" err="1">
                <a:solidFill>
                  <a:schemeClr val="bg2"/>
                </a:solidFill>
              </a:rPr>
              <a:t>Gim</a:t>
            </a:r>
            <a:r>
              <a:rPr lang="sl-SI" sz="2800" dirty="0"/>
              <a:t>. (</a:t>
            </a:r>
            <a:r>
              <a:rPr lang="sl-SI" sz="2200" dirty="0"/>
              <a:t>športni oddelek</a:t>
            </a:r>
            <a:r>
              <a:rPr lang="sl-SI" sz="2800" dirty="0"/>
              <a:t>)</a:t>
            </a:r>
          </a:p>
          <a:p>
            <a:pPr marL="341313" indent="-341313" defTabSz="912813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sl-SI" sz="2800" dirty="0">
                <a:solidFill>
                  <a:schemeClr val="bg2"/>
                </a:solidFill>
              </a:rPr>
              <a:t>- Tehnik oblikovanja		  - Um. </a:t>
            </a:r>
            <a:r>
              <a:rPr lang="sl-SI" sz="2800" dirty="0" err="1">
                <a:solidFill>
                  <a:schemeClr val="bg2"/>
                </a:solidFill>
              </a:rPr>
              <a:t>gim</a:t>
            </a:r>
            <a:r>
              <a:rPr lang="sl-SI" sz="2800" dirty="0"/>
              <a:t> (</a:t>
            </a:r>
            <a:r>
              <a:rPr lang="sl-SI" sz="2000" dirty="0"/>
              <a:t>vse smeri razen</a:t>
            </a:r>
          </a:p>
          <a:p>
            <a:pPr marL="341313" indent="-341313" defTabSz="912813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sl-SI" sz="2800" dirty="0"/>
              <a:t>-</a:t>
            </a:r>
            <a:r>
              <a:rPr lang="sl-SI" sz="2800" dirty="0">
                <a:solidFill>
                  <a:schemeClr val="bg2"/>
                </a:solidFill>
              </a:rPr>
              <a:t> Tehnik zobne protetike</a:t>
            </a:r>
            <a:r>
              <a:rPr lang="sl-SI" sz="2800" dirty="0"/>
              <a:t>		</a:t>
            </a:r>
            <a:r>
              <a:rPr lang="sl-SI" sz="2800" baseline="30000" dirty="0"/>
              <a:t>gledališče-film)</a:t>
            </a:r>
            <a:r>
              <a:rPr lang="sl-SI" sz="2800" dirty="0"/>
              <a:t>		</a:t>
            </a:r>
            <a:endParaRPr lang="sl-SI" sz="3200" baseline="30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624"/>
            <a:ext cx="8229600" cy="1371600"/>
          </a:xfrm>
        </p:spPr>
        <p:txBody>
          <a:bodyPr/>
          <a:lstStyle/>
          <a:p>
            <a:pPr algn="ctr" defTabSz="912813" eaLnBrk="1" hangingPunct="1"/>
            <a:r>
              <a:rPr lang="sl-SI" sz="3200" b="1" dirty="0">
                <a:solidFill>
                  <a:srgbClr val="FF0000"/>
                </a:solidFill>
              </a:rPr>
              <a:t>PRIJAVA, VPIS IN DRUGI ROKI</a:t>
            </a: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892847"/>
              </p:ext>
            </p:extLst>
          </p:nvPr>
        </p:nvGraphicFramePr>
        <p:xfrm>
          <a:off x="457200" y="1124744"/>
          <a:ext cx="8229600" cy="551452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66728">
                  <a:extLst>
                    <a:ext uri="{9D8B030D-6E8A-4147-A177-3AD203B41FA5}">
                      <a16:colId xmlns:a16="http://schemas.microsoft.com/office/drawing/2014/main" val="1021722066"/>
                    </a:ext>
                  </a:extLst>
                </a:gridCol>
                <a:gridCol w="4762872">
                  <a:extLst>
                    <a:ext uri="{9D8B030D-6E8A-4147-A177-3AD203B41FA5}">
                      <a16:colId xmlns:a16="http://schemas.microsoft.com/office/drawing/2014/main" val="403229885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0" dirty="0"/>
                        <a:t>13. in 14. 2. 2026</a:t>
                      </a:r>
                      <a:endParaRPr lang="sl-SI" sz="22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b="0" dirty="0"/>
                        <a:t>Informativni</a:t>
                      </a:r>
                      <a:r>
                        <a:rPr lang="sl-SI" sz="2200" b="0" baseline="0" dirty="0"/>
                        <a:t> dnevi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025430"/>
                  </a:ext>
                </a:extLst>
              </a:tr>
              <a:tr h="606152">
                <a:tc>
                  <a:txBody>
                    <a:bodyPr/>
                    <a:lstStyle/>
                    <a:p>
                      <a:r>
                        <a:rPr lang="sl-SI" sz="2200" dirty="0"/>
                        <a:t>do 4. 3.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Prijava na preizkuse nadarjenosti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711565"/>
                  </a:ext>
                </a:extLst>
              </a:tr>
              <a:tr h="9088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dirty="0"/>
                        <a:t>Zadnji teden februarja, 1. teden marca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dirty="0"/>
                        <a:t>Registracija na portalu Vpisni postopek; v šoli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037007"/>
                  </a:ext>
                </a:extLst>
              </a:tr>
              <a:tr h="475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dirty="0"/>
                        <a:t>do 20. 3.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Ustvariti in poslati e prijavnico; natisnjeno oddati na OŠ VP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82854"/>
                  </a:ext>
                </a:extLst>
              </a:tr>
              <a:tr h="475662">
                <a:tc>
                  <a:txBody>
                    <a:bodyPr/>
                    <a:lstStyle/>
                    <a:p>
                      <a:r>
                        <a:rPr lang="sl-SI" sz="2200" dirty="0"/>
                        <a:t>do 2. 4.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Prijavnica na srednji šoli (tudi za dijaški dom)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997113"/>
                  </a:ext>
                </a:extLst>
              </a:tr>
              <a:tr h="475662">
                <a:tc>
                  <a:txBody>
                    <a:bodyPr/>
                    <a:lstStyle/>
                    <a:p>
                      <a:r>
                        <a:rPr lang="sl-SI" sz="2200" dirty="0"/>
                        <a:t>9. 4. 2026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Trenutno stanje prijav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891413"/>
                  </a:ext>
                </a:extLst>
              </a:tr>
              <a:tr h="475662">
                <a:tc>
                  <a:txBody>
                    <a:bodyPr/>
                    <a:lstStyle/>
                    <a:p>
                      <a:r>
                        <a:rPr lang="sl-SI" sz="2200" dirty="0"/>
                        <a:t>21. 4. 2026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Trenutna razporeditev kandidatov (vpisna aplikacija)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252820"/>
                  </a:ext>
                </a:extLst>
              </a:tr>
              <a:tr h="661767">
                <a:tc>
                  <a:txBody>
                    <a:bodyPr/>
                    <a:lstStyle/>
                    <a:p>
                      <a:r>
                        <a:rPr lang="sl-SI" sz="2200" dirty="0"/>
                        <a:t>do</a:t>
                      </a:r>
                      <a:r>
                        <a:rPr lang="sl-SI" sz="2200" baseline="0" dirty="0"/>
                        <a:t> </a:t>
                      </a:r>
                      <a:r>
                        <a:rPr lang="sl-SI" sz="2200" dirty="0"/>
                        <a:t>6.</a:t>
                      </a:r>
                      <a:r>
                        <a:rPr lang="sl-SI" sz="2200" baseline="0" dirty="0"/>
                        <a:t> 5. 2026</a:t>
                      </a:r>
                      <a:endParaRPr lang="sl-SI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dirty="0"/>
                        <a:t>Prenos prijave (tudi za dijaški dom)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532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9761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5192" y="39888"/>
            <a:ext cx="8229600" cy="1371600"/>
          </a:xfrm>
        </p:spPr>
        <p:txBody>
          <a:bodyPr/>
          <a:lstStyle/>
          <a:p>
            <a:pPr algn="ctr" defTabSz="912813" eaLnBrk="1" hangingPunct="1"/>
            <a:r>
              <a:rPr lang="sl-SI" sz="3200" b="1" dirty="0">
                <a:solidFill>
                  <a:srgbClr val="FF0000"/>
                </a:solidFill>
              </a:rPr>
              <a:t>PRIJAVA, VPIS IN DRUGI ROKI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604488"/>
              </p:ext>
            </p:extLst>
          </p:nvPr>
        </p:nvGraphicFramePr>
        <p:xfrm>
          <a:off x="431540" y="1274077"/>
          <a:ext cx="8136904" cy="53958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37400">
                  <a:extLst>
                    <a:ext uri="{9D8B030D-6E8A-4147-A177-3AD203B41FA5}">
                      <a16:colId xmlns:a16="http://schemas.microsoft.com/office/drawing/2014/main" val="160884619"/>
                    </a:ext>
                  </a:extLst>
                </a:gridCol>
                <a:gridCol w="4799504">
                  <a:extLst>
                    <a:ext uri="{9D8B030D-6E8A-4147-A177-3AD203B41FA5}">
                      <a16:colId xmlns:a16="http://schemas.microsoft.com/office/drawing/2014/main" val="2996078081"/>
                    </a:ext>
                  </a:extLst>
                </a:gridCol>
              </a:tblGrid>
              <a:tr h="642755">
                <a:tc>
                  <a:txBody>
                    <a:bodyPr/>
                    <a:lstStyle/>
                    <a:p>
                      <a:r>
                        <a:rPr lang="sl-SI" sz="2200" b="0" dirty="0"/>
                        <a:t>6. 6. 2025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0" dirty="0"/>
                        <a:t>Obvestilo o omejitvi vpisa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881001"/>
                  </a:ext>
                </a:extLst>
              </a:tr>
              <a:tr h="821571">
                <a:tc>
                  <a:txBody>
                    <a:bodyPr/>
                    <a:lstStyle/>
                    <a:p>
                      <a:r>
                        <a:rPr lang="sl-SI" sz="2200" b="0" dirty="0"/>
                        <a:t>15. 6. 2026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b="0" dirty="0"/>
                        <a:t>Zaključek šolanja v OŠ – zaključno spričevalo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791347"/>
                  </a:ext>
                </a:extLst>
              </a:tr>
              <a:tr h="9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0" dirty="0"/>
                        <a:t>od 16. do 19. 6. 2026</a:t>
                      </a:r>
                      <a:endParaRPr lang="sl-SI" sz="22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b="0" dirty="0"/>
                        <a:t>Prinašanje dokumentov na SŠ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761219"/>
                  </a:ext>
                </a:extLst>
              </a:tr>
              <a:tr h="475999">
                <a:tc>
                  <a:txBody>
                    <a:bodyPr/>
                    <a:lstStyle/>
                    <a:p>
                      <a:r>
                        <a:rPr lang="sl-SI" sz="2200" dirty="0"/>
                        <a:t>do 19. 6.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Objava rezultatov 1. kroga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248024"/>
                  </a:ext>
                </a:extLst>
              </a:tr>
              <a:tr h="586418">
                <a:tc>
                  <a:txBody>
                    <a:bodyPr/>
                    <a:lstStyle/>
                    <a:p>
                      <a:r>
                        <a:rPr lang="sl-SI" sz="2200" dirty="0"/>
                        <a:t>do 24. 6.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Oddati prijavo za 2. krog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08126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sl-SI" sz="2200" dirty="0"/>
                        <a:t>do 26. 6.</a:t>
                      </a:r>
                      <a:r>
                        <a:rPr lang="sl-SI" sz="2200" baseline="0" dirty="0"/>
                        <a:t> 2026</a:t>
                      </a:r>
                      <a:r>
                        <a:rPr lang="sl-SI" sz="2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Objava rezultatov 2. kroga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353839"/>
                  </a:ext>
                </a:extLst>
              </a:tr>
              <a:tr h="475989">
                <a:tc>
                  <a:txBody>
                    <a:bodyPr/>
                    <a:lstStyle/>
                    <a:p>
                      <a:r>
                        <a:rPr lang="sl-SI" sz="2200" dirty="0"/>
                        <a:t>do 2. 7.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dirty="0"/>
                        <a:t>Objava vseh prostih mest (MIZŠ)</a:t>
                      </a:r>
                    </a:p>
                    <a:p>
                      <a:endParaRPr lang="sl-SI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396674"/>
                  </a:ext>
                </a:extLst>
              </a:tr>
              <a:tr h="612022">
                <a:tc>
                  <a:txBody>
                    <a:bodyPr/>
                    <a:lstStyle/>
                    <a:p>
                      <a:r>
                        <a:rPr lang="sl-SI" sz="2200" dirty="0"/>
                        <a:t>do 31. 8.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200" dirty="0"/>
                        <a:t>Možen vpis na SŠ – prosta mesta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357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510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57200"/>
            <a:ext cx="8291264" cy="1371600"/>
          </a:xfrm>
        </p:spPr>
        <p:txBody>
          <a:bodyPr/>
          <a:lstStyle/>
          <a:p>
            <a:r>
              <a:rPr lang="sl-SI" b="1" dirty="0">
                <a:solidFill>
                  <a:srgbClr val="FF0000"/>
                </a:solidFill>
              </a:rPr>
              <a:t>IZPOLNJEVANJE PRIJAVNICE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/>
              <a:t>Potekalo doma – prva polovica marca, elektronsko. </a:t>
            </a:r>
          </a:p>
          <a:p>
            <a:pPr marL="0" indent="0">
              <a:buNone/>
            </a:pPr>
            <a:endParaRPr lang="sl-SI" sz="2800" dirty="0"/>
          </a:p>
          <a:p>
            <a:r>
              <a:rPr lang="sl-SI" sz="2800" dirty="0"/>
              <a:t>do 20. 3. 2026 natisnjeno + podpisano prijavnico dostavijo na OŠ – Aljoša Dornik.</a:t>
            </a:r>
          </a:p>
          <a:p>
            <a:pPr marL="0" indent="0">
              <a:buNone/>
            </a:pPr>
            <a:endParaRPr lang="sl-SI" sz="2800" dirty="0"/>
          </a:p>
          <a:p>
            <a:r>
              <a:rPr lang="sl-SI" sz="2800" dirty="0"/>
              <a:t>Mi pošljemo prijavnico na srednjo šolo.</a:t>
            </a:r>
          </a:p>
        </p:txBody>
      </p:sp>
    </p:spTree>
    <p:extLst>
      <p:ext uri="{BB962C8B-B14F-4D97-AF65-F5344CB8AC3E}">
        <p14:creationId xmlns:p14="http://schemas.microsoft.com/office/powerpoint/2010/main" val="25618685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Oval 5">
            <a:extLst>
              <a:ext uri="{FF2B5EF4-FFF2-40B4-BE49-F238E27FC236}">
                <a16:creationId xmlns:a16="http://schemas.microsoft.com/office/drawing/2014/main" id="{E1171A85-5E1E-4AB9-BF97-A208E814B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7" y="2597267"/>
            <a:ext cx="720725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000" b="1">
                <a:solidFill>
                  <a:srgbClr val="D60093"/>
                </a:solidFill>
                <a:latin typeface="Comic Sans MS" panose="030F0702030302020204" pitchFamily="66" charset="0"/>
              </a:rPr>
              <a:t>I</a:t>
            </a:r>
            <a:r>
              <a:rPr lang="sl-SI" altLang="sl-SI" sz="1800" b="1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8915" name="Rectangle 6">
            <a:extLst>
              <a:ext uri="{FF2B5EF4-FFF2-40B4-BE49-F238E27FC236}">
                <a16:creationId xmlns:a16="http://schemas.microsoft.com/office/drawing/2014/main" id="{DB39CB69-9055-4084-B969-B1A647EC5E5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107504" y="2839286"/>
            <a:ext cx="8627937" cy="2822451"/>
          </a:xfrm>
          <a:noFill/>
        </p:spPr>
        <p:txBody>
          <a:bodyPr/>
          <a:lstStyle/>
          <a:p>
            <a:pPr marL="0" indent="0" eaLnBrk="1" hangingPunct="1">
              <a:buNone/>
            </a:pPr>
            <a:r>
              <a:rPr lang="sl-SI" altLang="sl-SI" sz="2800" dirty="0"/>
              <a:t>	ZAKLJUČENE OCENE OBVEZNIH predmetov</a:t>
            </a:r>
          </a:p>
          <a:p>
            <a:pPr marL="0" indent="0" eaLnBrk="1" hangingPunct="1">
              <a:buNone/>
            </a:pPr>
            <a:r>
              <a:rPr lang="sl-SI" altLang="sl-SI" sz="2800" dirty="0"/>
              <a:t>  v 7.,	8. in 9. r. - </a:t>
            </a:r>
            <a:r>
              <a:rPr lang="sl-SI" altLang="sl-SI" sz="2800" dirty="0">
                <a:solidFill>
                  <a:srgbClr val="0000FF"/>
                </a:solidFill>
              </a:rPr>
              <a:t>SKUPAJ </a:t>
            </a:r>
            <a:r>
              <a:rPr lang="sl-SI" altLang="sl-SI" sz="2800" dirty="0" err="1">
                <a:solidFill>
                  <a:srgbClr val="0000FF"/>
                </a:solidFill>
              </a:rPr>
              <a:t>max</a:t>
            </a:r>
            <a:r>
              <a:rPr lang="sl-SI" altLang="sl-SI" sz="2800" dirty="0">
                <a:solidFill>
                  <a:srgbClr val="0000FF"/>
                </a:solidFill>
              </a:rPr>
              <a:t> 175 točk – pretvorba </a:t>
            </a:r>
          </a:p>
          <a:p>
            <a:pPr marL="0" indent="0" eaLnBrk="1" hangingPunct="1">
              <a:buNone/>
            </a:pPr>
            <a:r>
              <a:rPr lang="sl-SI" altLang="sl-SI" sz="2800" dirty="0">
                <a:solidFill>
                  <a:srgbClr val="0000FF"/>
                </a:solidFill>
              </a:rPr>
              <a:t>	v procente do 60%</a:t>
            </a:r>
          </a:p>
          <a:p>
            <a:pPr marL="609600" indent="-609600" eaLnBrk="1" hangingPunct="1"/>
            <a:endParaRPr lang="sl-SI" altLang="sl-SI" sz="2800" dirty="0"/>
          </a:p>
          <a:p>
            <a:pPr marL="0" indent="0" eaLnBrk="1" hangingPunct="1">
              <a:buNone/>
            </a:pPr>
            <a:endParaRPr lang="sl-SI" altLang="sl-SI" sz="2800" dirty="0"/>
          </a:p>
          <a:p>
            <a:pPr marL="0" indent="0" eaLnBrk="1" hangingPunct="1">
              <a:buNone/>
            </a:pPr>
            <a:r>
              <a:rPr lang="sl-SI" altLang="sl-SI" sz="2800" dirty="0"/>
              <a:t>DOSEŽKI NA </a:t>
            </a:r>
            <a:r>
              <a:rPr lang="sl-SI" altLang="sl-SI" sz="2800" dirty="0">
                <a:solidFill>
                  <a:srgbClr val="0000FF"/>
                </a:solidFill>
              </a:rPr>
              <a:t>NPZ iz SLJ in MAT</a:t>
            </a:r>
            <a:r>
              <a:rPr lang="sl-SI" altLang="sl-SI" sz="2800" dirty="0">
                <a:solidFill>
                  <a:srgbClr val="002060"/>
                </a:solidFill>
              </a:rPr>
              <a:t> v 9.r – pretvorba v procente do 40%</a:t>
            </a:r>
          </a:p>
          <a:p>
            <a:pPr marL="609600" indent="-609600" eaLnBrk="1" hangingPunct="1"/>
            <a:endParaRPr lang="sl-SI" altLang="sl-SI" sz="2800" dirty="0"/>
          </a:p>
          <a:p>
            <a:pPr marL="0" indent="0" eaLnBrk="1" hangingPunct="1">
              <a:buNone/>
            </a:pPr>
            <a:endParaRPr lang="sl-SI" altLang="sl-SI" sz="2800" dirty="0"/>
          </a:p>
        </p:txBody>
      </p:sp>
      <p:sp>
        <p:nvSpPr>
          <p:cNvPr id="38917" name="Rectangle 4">
            <a:extLst>
              <a:ext uri="{FF2B5EF4-FFF2-40B4-BE49-F238E27FC236}">
                <a16:creationId xmlns:a16="http://schemas.microsoft.com/office/drawing/2014/main" id="{C6AE4D13-886D-4C7C-A98E-91F6B70E1C6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95287" y="429924"/>
            <a:ext cx="8229600" cy="1100137"/>
          </a:xfrm>
          <a:noFill/>
        </p:spPr>
        <p:txBody>
          <a:bodyPr/>
          <a:lstStyle/>
          <a:p>
            <a:pPr algn="ctr" eaLnBrk="1" hangingPunct="1"/>
            <a:r>
              <a:rPr lang="sl-SI" altLang="sl-SI" sz="3600" b="1" dirty="0">
                <a:solidFill>
                  <a:srgbClr val="0070C0"/>
                </a:solidFill>
              </a:rPr>
              <a:t>MERILA ZA IZBIRO V PRIMERU OMEJITVE VPISA V PROGRAME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značba mesta vsebine 2"/>
              <p:cNvSpPr txBox="1">
                <a:spLocks/>
              </p:cNvSpPr>
              <p:nvPr/>
            </p:nvSpPr>
            <p:spPr bwMode="auto">
              <a:xfrm>
                <a:off x="2699792" y="979992"/>
                <a:ext cx="8007350" cy="792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anose="05000000000000000000" pitchFamily="2" charset="2"/>
                  <a:buNone/>
                </a:pPr>
                <a:endParaRPr lang="sl-SI" kern="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BR" i="1" ker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 ker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sl-SI" i="1" ker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r>
                          <a:rPr lang="sl-SI" i="1" ker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sl-SI" kern="0" dirty="0"/>
                  <a:t>∙</a:t>
                </a:r>
                <a14:m>
                  <m:oMath xmlns:m="http://schemas.openxmlformats.org/officeDocument/2006/math">
                    <m:r>
                      <a:rPr lang="sl-SI" i="1" kern="0">
                        <a:latin typeface="Cambria Math" panose="02040503050406030204" pitchFamily="18" charset="0"/>
                      </a:rPr>
                      <m:t>60%</m:t>
                    </m:r>
                  </m:oMath>
                </a14:m>
                <a:r>
                  <a:rPr lang="pt-BR" kern="0" dirty="0"/>
                  <a:t> </a:t>
                </a:r>
                <a14:m>
                  <m:oMath xmlns:m="http://schemas.openxmlformats.org/officeDocument/2006/math">
                    <m:r>
                      <a:rPr lang="pt-BR" i="1" ker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sl-SI" kern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ker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 kern="0">
                            <a:latin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r>
                          <a:rPr lang="sl-SI" i="1" ker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sl-SI" kern="0" dirty="0"/>
                  <a:t>∙</a:t>
                </a:r>
                <a14:m>
                  <m:oMath xmlns:m="http://schemas.openxmlformats.org/officeDocument/2006/math">
                    <m:r>
                      <a:rPr lang="sl-SI" ker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l-SI" i="1" kern="0">
                        <a:latin typeface="Cambria Math" panose="02040503050406030204" pitchFamily="18" charset="0"/>
                      </a:rPr>
                      <m:t>0%</m:t>
                    </m:r>
                  </m:oMath>
                </a14:m>
                <a:r>
                  <a:rPr lang="sl-SI" kern="0" dirty="0"/>
                  <a:t> </a:t>
                </a:r>
                <a14:m>
                  <m:oMath xmlns:m="http://schemas.openxmlformats.org/officeDocument/2006/math">
                    <m:r>
                      <a:rPr lang="pt-BR" i="1" ker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pt-BR" kern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ker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 kern="0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r>
                          <a:rPr lang="sl-SI" i="1" ker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sl-SI" kern="0" dirty="0"/>
                  <a:t>∙</a:t>
                </a:r>
                <a14:m>
                  <m:oMath xmlns:m="http://schemas.openxmlformats.org/officeDocument/2006/math">
                    <m:r>
                      <a:rPr lang="sl-SI" ker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l-SI" i="1" kern="0">
                        <a:latin typeface="Cambria Math" panose="02040503050406030204" pitchFamily="18" charset="0"/>
                      </a:rPr>
                      <m:t>0%</m:t>
                    </m:r>
                  </m:oMath>
                </a14:m>
                <a:r>
                  <a:rPr lang="pt-BR" kern="0" dirty="0"/>
                  <a:t> </a:t>
                </a:r>
                <a:endParaRPr lang="sl-SI" kern="0" dirty="0"/>
              </a:p>
              <a:p>
                <a:pPr marL="0" indent="0">
                  <a:buFont typeface="Wingdings" panose="05000000000000000000" pitchFamily="2" charset="2"/>
                  <a:buNone/>
                </a:pPr>
                <a:endParaRPr lang="sl-SI" kern="0" dirty="0"/>
              </a:p>
            </p:txBody>
          </p:sp>
        </mc:Choice>
        <mc:Fallback xmlns="">
          <p:sp>
            <p:nvSpPr>
              <p:cNvPr id="5" name="Označba mesta vsebin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9792" y="979992"/>
                <a:ext cx="8007350" cy="792088"/>
              </a:xfrm>
              <a:prstGeom prst="rect">
                <a:avLst/>
              </a:prstGeom>
              <a:blipFill>
                <a:blip r:embed="rId2"/>
                <a:stretch>
                  <a:fillRect b="-8923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Naslov 1">
            <a:extLst>
              <a:ext uri="{FF2B5EF4-FFF2-40B4-BE49-F238E27FC236}">
                <a16:creationId xmlns:a16="http://schemas.microsoft.com/office/drawing/2014/main" id="{B21D6895-72E0-42B7-A1DA-4393BC964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03" y="1628800"/>
            <a:ext cx="1906073" cy="96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sl-SI" altLang="sl-SI" sz="2400" kern="0" dirty="0"/>
              <a:t>FORMULA: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Pravokotnik 1"/>
              <p:cNvSpPr/>
              <p:nvPr/>
            </p:nvSpPr>
            <p:spPr>
              <a:xfrm>
                <a:off x="4210516" y="4268700"/>
                <a:ext cx="649515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400" b="1" i="0" kern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sl-SI" sz="4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Pravokotni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516" y="4268700"/>
                <a:ext cx="649515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654671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600" b="1" dirty="0">
                <a:solidFill>
                  <a:srgbClr val="0070C0"/>
                </a:solidFill>
              </a:rPr>
              <a:t>MERILA ZA IZBIRO V PRIMERU OMEJITVE VPISA V PROGRAME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15616" y="2495200"/>
            <a:ext cx="6912768" cy="3472557"/>
          </a:xfrm>
        </p:spPr>
        <p:txBody>
          <a:bodyPr/>
          <a:lstStyle/>
          <a:p>
            <a:pPr marL="0" indent="0">
              <a:buNone/>
            </a:pPr>
            <a:r>
              <a:rPr lang="sl-SI" u="sng" dirty="0">
                <a:solidFill>
                  <a:srgbClr val="FF0000"/>
                </a:solidFill>
              </a:rPr>
              <a:t>Za kandidate z istim številom točk: </a:t>
            </a:r>
            <a:r>
              <a:rPr lang="sl-SI" dirty="0"/>
              <a:t>skupno število % na NPZ-ju iz SLJ in MAT.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Če še vedno enako, kdo izmed njih ima največ % pri NPZ iz SLJ.</a:t>
            </a:r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3E8EE967-67FF-40A0-8F9E-6B61417E4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2492896"/>
            <a:ext cx="720725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000" b="1" dirty="0">
                <a:solidFill>
                  <a:srgbClr val="D60093"/>
                </a:solidFill>
                <a:latin typeface="Comic Sans MS" panose="030F0702030302020204" pitchFamily="66" charset="0"/>
              </a:rPr>
              <a:t>II</a:t>
            </a:r>
            <a:r>
              <a:rPr lang="sl-SI" altLang="sl-SI" sz="1800" b="1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3E8EE967-67FF-40A0-8F9E-6B61417E4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4653136"/>
            <a:ext cx="720725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000" b="1" dirty="0">
                <a:solidFill>
                  <a:srgbClr val="D60093"/>
                </a:solidFill>
                <a:latin typeface="Comic Sans MS" panose="030F0702030302020204" pitchFamily="66" charset="0"/>
              </a:rPr>
              <a:t>III</a:t>
            </a:r>
            <a:r>
              <a:rPr lang="sl-SI" altLang="sl-SI" sz="1800" b="1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0665958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sl-SI" altLang="sl-SI" sz="3600" b="1" dirty="0">
                <a:solidFill>
                  <a:srgbClr val="0070C0"/>
                </a:solidFill>
              </a:rPr>
              <a:t>MERILA ZA IZBIRO V PRIMERU OMEJITVE VPISA V PROGRAME</a:t>
            </a:r>
            <a:endParaRPr lang="sl-SI" sz="3600" dirty="0"/>
          </a:p>
        </p:txBody>
      </p:sp>
      <p:sp>
        <p:nvSpPr>
          <p:cNvPr id="6" name="Označba mesta vsebine 2"/>
          <p:cNvSpPr>
            <a:spLocks noGrp="1"/>
          </p:cNvSpPr>
          <p:nvPr>
            <p:ph idx="1"/>
          </p:nvPr>
        </p:nvSpPr>
        <p:spPr>
          <a:xfrm>
            <a:off x="611560" y="2204864"/>
            <a:ext cx="7704856" cy="3472557"/>
          </a:xfrm>
        </p:spPr>
        <p:txBody>
          <a:bodyPr/>
          <a:lstStyle/>
          <a:p>
            <a:pPr marL="0" indent="0">
              <a:buNone/>
            </a:pPr>
            <a:r>
              <a:rPr lang="sl-SI" u="sng" dirty="0">
                <a:solidFill>
                  <a:srgbClr val="FF0000"/>
                </a:solidFill>
              </a:rPr>
              <a:t>Gimnazija športni oddelek dodatni procenti - odstotne točke:</a:t>
            </a:r>
          </a:p>
          <a:p>
            <a:pPr marL="0" indent="0">
              <a:buNone/>
            </a:pPr>
            <a:r>
              <a:rPr lang="sl-SI" sz="1000" u="sng" dirty="0">
                <a:solidFill>
                  <a:srgbClr val="FF0000"/>
                </a:solidFill>
              </a:rPr>
              <a:t> </a:t>
            </a:r>
            <a:endParaRPr lang="sl-SI" sz="10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sl-SI" dirty="0"/>
              <a:t>status športnika A dodatnih 10%;</a:t>
            </a:r>
          </a:p>
          <a:p>
            <a:pPr marL="0" indent="0">
              <a:buNone/>
            </a:pPr>
            <a:r>
              <a:rPr lang="sl-SI" dirty="0"/>
              <a:t> </a:t>
            </a:r>
          </a:p>
          <a:p>
            <a:pPr>
              <a:buFontTx/>
              <a:buChar char="-"/>
            </a:pPr>
            <a:r>
              <a:rPr lang="sl-SI" dirty="0"/>
              <a:t>status B dodatnih 5 %.</a:t>
            </a:r>
          </a:p>
        </p:txBody>
      </p:sp>
    </p:spTree>
    <p:extLst>
      <p:ext uri="{BB962C8B-B14F-4D97-AF65-F5344CB8AC3E}">
        <p14:creationId xmlns:p14="http://schemas.microsoft.com/office/powerpoint/2010/main" val="92730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06554"/>
              </p:ext>
            </p:extLst>
          </p:nvPr>
        </p:nvGraphicFramePr>
        <p:xfrm>
          <a:off x="457200" y="764704"/>
          <a:ext cx="8229600" cy="5102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7475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sl-SI" altLang="sl-SI" sz="3600" b="1" dirty="0">
                <a:solidFill>
                  <a:srgbClr val="0070C0"/>
                </a:solidFill>
              </a:rPr>
              <a:t>MERILA ZA IZBIRO V PRIMERU OMEJITVE VPISA V PROGRAME</a:t>
            </a:r>
            <a:endParaRPr lang="sl-SI" sz="3600" dirty="0"/>
          </a:p>
        </p:txBody>
      </p:sp>
      <p:sp>
        <p:nvSpPr>
          <p:cNvPr id="6" name="Označba mesta vsebine 2"/>
          <p:cNvSpPr>
            <a:spLocks noGrp="1"/>
          </p:cNvSpPr>
          <p:nvPr>
            <p:ph idx="1"/>
          </p:nvPr>
        </p:nvSpPr>
        <p:spPr>
          <a:xfrm>
            <a:off x="972245" y="2492896"/>
            <a:ext cx="7571184" cy="3472557"/>
          </a:xfrm>
        </p:spPr>
        <p:txBody>
          <a:bodyPr/>
          <a:lstStyle/>
          <a:p>
            <a:pPr marL="0" indent="0">
              <a:buNone/>
            </a:pPr>
            <a:r>
              <a:rPr lang="sl-SI" u="sng" dirty="0">
                <a:solidFill>
                  <a:srgbClr val="FF0000"/>
                </a:solidFill>
              </a:rPr>
              <a:t>Preizkus nadarjenosti:</a:t>
            </a:r>
          </a:p>
          <a:p>
            <a:pPr>
              <a:buFontTx/>
              <a:buChar char="-"/>
            </a:pPr>
            <a:r>
              <a:rPr lang="sl-SI" dirty="0"/>
              <a:t>Rezultat med 80 in 90%: dodatnih 5%;</a:t>
            </a:r>
          </a:p>
          <a:p>
            <a:pPr>
              <a:buFontTx/>
              <a:buChar char="-"/>
            </a:pPr>
            <a:endParaRPr lang="sl-SI" dirty="0"/>
          </a:p>
          <a:p>
            <a:pPr>
              <a:buFontTx/>
              <a:buChar char="-"/>
            </a:pPr>
            <a:r>
              <a:rPr lang="sl-SI" dirty="0"/>
              <a:t>Rezultat nad 90%: dodatnih 10%.</a:t>
            </a:r>
          </a:p>
        </p:txBody>
      </p:sp>
    </p:spTree>
    <p:extLst>
      <p:ext uri="{BB962C8B-B14F-4D97-AF65-F5344CB8AC3E}">
        <p14:creationId xmlns:p14="http://schemas.microsoft.com/office/powerpoint/2010/main" val="36061881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b="1" dirty="0">
                <a:solidFill>
                  <a:srgbClr val="0070C0"/>
                </a:solidFill>
              </a:rPr>
              <a:t>TABELA ZA IZRAČUN TOČK V PRIMERU OMEJITVE VPISA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1856" y="2420888"/>
            <a:ext cx="8229600" cy="3886200"/>
          </a:xfrm>
        </p:spPr>
        <p:txBody>
          <a:bodyPr/>
          <a:lstStyle/>
          <a:p>
            <a:r>
              <a:rPr lang="sl-SI" dirty="0"/>
              <a:t>V pomoč pri izračunu procentov</a:t>
            </a:r>
          </a:p>
          <a:p>
            <a:endParaRPr lang="sl-SI" dirty="0"/>
          </a:p>
          <a:p>
            <a:r>
              <a:rPr lang="sl-SI" dirty="0"/>
              <a:t>Na spletni strani šole: </a:t>
            </a:r>
            <a:r>
              <a:rPr lang="sl-SI" sz="2000" dirty="0"/>
              <a:t>https://www.os-vperka.si/svetovalna-sluzba/poklicni-koticek//</a:t>
            </a:r>
          </a:p>
        </p:txBody>
      </p:sp>
    </p:spTree>
    <p:extLst>
      <p:ext uri="{BB962C8B-B14F-4D97-AF65-F5344CB8AC3E}">
        <p14:creationId xmlns:p14="http://schemas.microsoft.com/office/powerpoint/2010/main" val="38395342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92D050"/>
                </a:solidFill>
              </a:rPr>
              <a:t>NPZ – opravičljivi razlogi za neudeležbo pri NPZ-ju (za pridobitev nadomestnih točk pri  NPZ)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36830" y="2213602"/>
            <a:ext cx="8383960" cy="3886200"/>
          </a:xfrm>
        </p:spPr>
        <p:txBody>
          <a:bodyPr/>
          <a:lstStyle/>
          <a:p>
            <a:pPr marL="0" indent="0">
              <a:buNone/>
            </a:pPr>
            <a:r>
              <a:rPr lang="sl-SI" sz="2400" b="1" u="sng" dirty="0"/>
              <a:t>12. člen Pravilnika o NPZ v OŠ (št. 67/2024):</a:t>
            </a:r>
          </a:p>
          <a:p>
            <a:endParaRPr lang="sl-SI" sz="1200" dirty="0"/>
          </a:p>
          <a:p>
            <a:r>
              <a:rPr lang="sl-SI" sz="2400" dirty="0"/>
              <a:t>Bolezen, poškodba, zdrav. stanje učenca, ki onemogoča.</a:t>
            </a:r>
          </a:p>
          <a:p>
            <a:r>
              <a:rPr lang="sl-SI" sz="2400" dirty="0"/>
              <a:t>Smrt družinskega člana.</a:t>
            </a:r>
          </a:p>
          <a:p>
            <a:r>
              <a:rPr lang="sl-SI" sz="2400" dirty="0"/>
              <a:t>Naravna ali druga nesreča.</a:t>
            </a:r>
          </a:p>
          <a:p>
            <a:r>
              <a:rPr lang="sl-SI" sz="2400" dirty="0"/>
              <a:t>Aktivna udeležba na mednarodnem tekmovanju.</a:t>
            </a:r>
          </a:p>
          <a:p>
            <a:r>
              <a:rPr lang="sl-SI" sz="2400" dirty="0"/>
              <a:t>Drugi utemeljeni razlogi.</a:t>
            </a:r>
          </a:p>
        </p:txBody>
      </p:sp>
      <p:sp>
        <p:nvSpPr>
          <p:cNvPr id="4" name="Naslov 1"/>
          <p:cNvSpPr txBox="1">
            <a:spLocks/>
          </p:cNvSpPr>
          <p:nvPr/>
        </p:nvSpPr>
        <p:spPr bwMode="auto">
          <a:xfrm>
            <a:off x="611560" y="5301208"/>
            <a:ext cx="8229600" cy="130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sl-SI" sz="3200" b="1" kern="0" dirty="0">
                <a:solidFill>
                  <a:srgbClr val="92D050"/>
                </a:solidFill>
              </a:rPr>
              <a:t> O TEM ODLOČA RAVNATELJICA!</a:t>
            </a:r>
          </a:p>
          <a:p>
            <a:endParaRPr lang="sl-SI" sz="1100" b="1" kern="0" dirty="0">
              <a:solidFill>
                <a:srgbClr val="92D050"/>
              </a:solidFill>
            </a:endParaRPr>
          </a:p>
          <a:p>
            <a:r>
              <a:rPr lang="sl-SI" sz="2400" b="1" kern="0" dirty="0">
                <a:solidFill>
                  <a:srgbClr val="FF0000"/>
                </a:solidFill>
              </a:rPr>
              <a:t>SPOROČITI VODSTVU ŠOLE V ROKU 24 UR PO ZAČETKU NPZ IZ POSAMEZNEGA PREDMETA.</a:t>
            </a:r>
          </a:p>
        </p:txBody>
      </p:sp>
    </p:spTree>
    <p:extLst>
      <p:ext uri="{BB962C8B-B14F-4D97-AF65-F5344CB8AC3E}">
        <p14:creationId xmlns:p14="http://schemas.microsoft.com/office/powerpoint/2010/main" val="27124032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Postopek prenosa prijavnice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Če se odda prijavnica le fizično, se prenos prijavnice izvede tako, da se fizično izpolni izjavo o prenosu prijavnice, se jo </a:t>
            </a:r>
            <a:r>
              <a:rPr lang="sl-SI" dirty="0" err="1"/>
              <a:t>skenira</a:t>
            </a:r>
            <a:r>
              <a:rPr lang="sl-SI" dirty="0"/>
              <a:t> in pošlje na srednjo šolo.</a:t>
            </a:r>
          </a:p>
          <a:p>
            <a:endParaRPr lang="sl-SI" dirty="0"/>
          </a:p>
          <a:p>
            <a:r>
              <a:rPr lang="sl-SI" dirty="0"/>
              <a:t>Če se odda prijavnica elektronsko, pa se v isti aplikaciji le elektronsko otrok prijavi na drugo srednjo šolo.</a:t>
            </a:r>
          </a:p>
        </p:txBody>
      </p:sp>
    </p:spTree>
    <p:extLst>
      <p:ext uri="{BB962C8B-B14F-4D97-AF65-F5344CB8AC3E}">
        <p14:creationId xmlns:p14="http://schemas.microsoft.com/office/powerpoint/2010/main" val="36570582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912813" eaLnBrk="1" hangingPunct="1"/>
            <a:r>
              <a:rPr lang="sl-SI" sz="4000" b="1" dirty="0">
                <a:solidFill>
                  <a:srgbClr val="FF0000"/>
                </a:solidFill>
              </a:rPr>
              <a:t>IZBIRNI POSTOPEK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28" name="Rectangle 11"/>
          <p:cNvSpPr>
            <a:spLocks noChangeArrowheads="1"/>
          </p:cNvSpPr>
          <p:nvPr/>
        </p:nvSpPr>
        <p:spPr bwMode="auto">
          <a:xfrm>
            <a:off x="179388" y="1557338"/>
            <a:ext cx="8229600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2813"/>
            <a:r>
              <a:rPr lang="sl-SI" sz="2400" dirty="0"/>
              <a:t>	1. krog izbirnega postopka:</a:t>
            </a:r>
            <a:br>
              <a:rPr lang="sl-SI" sz="2400" dirty="0"/>
            </a:br>
            <a:r>
              <a:rPr lang="sl-SI" sz="2400" dirty="0"/>
              <a:t>	100 prostih mest</a:t>
            </a:r>
            <a:br>
              <a:rPr lang="sl-SI" sz="2400" dirty="0"/>
            </a:br>
            <a:r>
              <a:rPr lang="sl-SI" sz="2400" dirty="0"/>
              <a:t>	  90 učencev sprejmejo v 1. krogu (90%)</a:t>
            </a:r>
            <a:br>
              <a:rPr lang="sl-SI" sz="2400" dirty="0"/>
            </a:br>
            <a:r>
              <a:rPr lang="sl-SI" sz="2400" dirty="0"/>
              <a:t>	 10 prostih mest rezerviranih za 2. krog (10%)</a:t>
            </a:r>
            <a:br>
              <a:rPr lang="sl-SI" sz="2400" dirty="0"/>
            </a:br>
            <a:endParaRPr lang="en-US" sz="2400" dirty="0"/>
          </a:p>
        </p:txBody>
      </p:sp>
      <p:graphicFrame>
        <p:nvGraphicFramePr>
          <p:cNvPr id="1026" name="Object 18"/>
          <p:cNvGraphicFramePr>
            <a:graphicFrameLocks noGrp="1" noChangeAspect="1"/>
          </p:cNvGraphicFramePr>
          <p:nvPr>
            <p:ph sz="half" idx="2"/>
          </p:nvPr>
        </p:nvGraphicFramePr>
        <p:xfrm>
          <a:off x="1835150" y="3441700"/>
          <a:ext cx="4321175" cy="311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" name="Grafikon" r:id="rId3" imgW="4295851" imgH="3095549" progId="Excel.Sheet.8">
                  <p:embed/>
                </p:oleObj>
              </mc:Choice>
              <mc:Fallback>
                <p:oleObj name="Grafikon" r:id="rId3" imgW="4295851" imgH="3095549" progId="Excel.Sheet.8">
                  <p:embed/>
                  <p:pic>
                    <p:nvPicPr>
                      <p:cNvPr id="0" name="Picture 3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441700"/>
                        <a:ext cx="4321175" cy="311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371600"/>
          </a:xfrm>
        </p:spPr>
        <p:txBody>
          <a:bodyPr/>
          <a:lstStyle/>
          <a:p>
            <a:pPr algn="ctr" defTabSz="912813" eaLnBrk="1" hangingPunct="1">
              <a:defRPr/>
            </a:pPr>
            <a:r>
              <a:rPr lang="sl-SI" sz="4000" dirty="0">
                <a:solidFill>
                  <a:srgbClr val="FF0000"/>
                </a:solidFill>
              </a:rPr>
              <a:t>Š T I P E N D I J E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8507412" cy="4167187"/>
          </a:xfrm>
        </p:spPr>
        <p:txBody>
          <a:bodyPr/>
          <a:lstStyle/>
          <a:p>
            <a:pPr defTabSz="912813" eaLnBrk="1" hangingPunct="1">
              <a:lnSpc>
                <a:spcPct val="90000"/>
              </a:lnSpc>
              <a:defRPr/>
            </a:pPr>
            <a:r>
              <a:rPr lang="sl-SI" sz="2400" dirty="0"/>
              <a:t>Državne (</a:t>
            </a:r>
            <a:r>
              <a:rPr lang="sl-SI" sz="2400" dirty="0">
                <a:solidFill>
                  <a:srgbClr val="0070C0"/>
                </a:solidFill>
              </a:rPr>
              <a:t>Center za socialno delo</a:t>
            </a:r>
            <a:r>
              <a:rPr lang="sl-SI" sz="2400" dirty="0"/>
              <a:t>)</a:t>
            </a:r>
          </a:p>
          <a:p>
            <a:pPr marL="0" indent="0" defTabSz="912813" eaLnBrk="1" hangingPunct="1">
              <a:lnSpc>
                <a:spcPct val="90000"/>
              </a:lnSpc>
              <a:buNone/>
              <a:defRPr/>
            </a:pPr>
            <a:endParaRPr lang="sl-SI" sz="800" dirty="0"/>
          </a:p>
          <a:p>
            <a:pPr defTabSz="912813" eaLnBrk="1" hangingPunct="1">
              <a:lnSpc>
                <a:spcPct val="90000"/>
              </a:lnSpc>
              <a:defRPr/>
            </a:pPr>
            <a:r>
              <a:rPr lang="sl-SI" sz="2400" dirty="0"/>
              <a:t>Zoisove </a:t>
            </a:r>
            <a:r>
              <a:rPr lang="sl-SI" sz="1600" dirty="0">
                <a:solidFill>
                  <a:srgbClr val="0070C0"/>
                </a:solidFill>
                <a:hlinkClick r:id="rId2"/>
              </a:rPr>
              <a:t>https://srips-rs.si/sl/stipendije</a:t>
            </a:r>
            <a:endParaRPr lang="sl-SI" sz="1600" dirty="0"/>
          </a:p>
          <a:p>
            <a:pPr marL="0" indent="0" defTabSz="912813" eaLnBrk="1" hangingPunct="1">
              <a:lnSpc>
                <a:spcPct val="90000"/>
              </a:lnSpc>
              <a:buNone/>
              <a:defRPr/>
            </a:pPr>
            <a:endParaRPr lang="sl-SI" sz="800" dirty="0"/>
          </a:p>
          <a:p>
            <a:pPr defTabSz="912813" eaLnBrk="1" hangingPunct="1">
              <a:lnSpc>
                <a:spcPct val="90000"/>
              </a:lnSpc>
              <a:defRPr/>
            </a:pPr>
            <a:r>
              <a:rPr lang="sl-SI" sz="2400" dirty="0"/>
              <a:t>Kadrovske </a:t>
            </a:r>
            <a:r>
              <a:rPr lang="sl-SI" sz="1600" dirty="0">
                <a:solidFill>
                  <a:srgbClr val="0070C0"/>
                </a:solidFill>
                <a:hlinkClick r:id="rId2"/>
              </a:rPr>
              <a:t>https://srips-rs.si/sl/stipendije</a:t>
            </a:r>
            <a:endParaRPr lang="sl-SI" sz="1600" dirty="0"/>
          </a:p>
          <a:p>
            <a:pPr marL="0" indent="0" defTabSz="912813" eaLnBrk="1" hangingPunct="1">
              <a:lnSpc>
                <a:spcPct val="90000"/>
              </a:lnSpc>
              <a:buNone/>
              <a:defRPr/>
            </a:pPr>
            <a:endParaRPr lang="sl-SI" sz="800" dirty="0"/>
          </a:p>
          <a:p>
            <a:pPr defTabSz="912813" eaLnBrk="1" hangingPunct="1">
              <a:lnSpc>
                <a:spcPct val="90000"/>
              </a:lnSpc>
              <a:defRPr/>
            </a:pPr>
            <a:r>
              <a:rPr lang="sl-SI" sz="2400" dirty="0"/>
              <a:t>Štipendije za deficitarne poklice </a:t>
            </a:r>
            <a:r>
              <a:rPr lang="sl-SI" sz="1600" dirty="0">
                <a:solidFill>
                  <a:srgbClr val="0070C0"/>
                </a:solidFill>
                <a:hlinkClick r:id="rId2"/>
              </a:rPr>
              <a:t>https://srips-rs.si/sl/stipendije</a:t>
            </a:r>
            <a:endParaRPr lang="sl-SI" sz="800" dirty="0"/>
          </a:p>
          <a:p>
            <a:pPr defTabSz="912813" eaLnBrk="1" hangingPunct="1">
              <a:lnSpc>
                <a:spcPct val="90000"/>
              </a:lnSpc>
              <a:defRPr/>
            </a:pPr>
            <a:endParaRPr lang="sl-SI" sz="800" dirty="0"/>
          </a:p>
          <a:p>
            <a:pPr defTabSz="912813" eaLnBrk="1" hangingPunct="1">
              <a:lnSpc>
                <a:spcPct val="90000"/>
              </a:lnSpc>
              <a:defRPr/>
            </a:pPr>
            <a:r>
              <a:rPr lang="sl-SI" sz="2400" dirty="0"/>
              <a:t>Štipendije za Slovence v zamejstvu in po svetu </a:t>
            </a:r>
            <a:r>
              <a:rPr lang="sl-SI" sz="1600" dirty="0">
                <a:solidFill>
                  <a:srgbClr val="0070C0"/>
                </a:solidFill>
                <a:hlinkClick r:id="rId2"/>
              </a:rPr>
              <a:t>https://srips-rs.si/sl/stipendije</a:t>
            </a:r>
            <a:endParaRPr lang="sl-SI" sz="1600" dirty="0"/>
          </a:p>
          <a:p>
            <a:pPr marL="0" indent="0" defTabSz="912813" eaLnBrk="1" hangingPunct="1">
              <a:lnSpc>
                <a:spcPct val="90000"/>
              </a:lnSpc>
              <a:buNone/>
              <a:defRPr/>
            </a:pPr>
            <a:endParaRPr lang="sl-SI" sz="800" dirty="0"/>
          </a:p>
          <a:p>
            <a:pPr defTabSz="912813" eaLnBrk="1" hangingPunct="1">
              <a:lnSpc>
                <a:spcPct val="90000"/>
              </a:lnSpc>
              <a:defRPr/>
            </a:pPr>
            <a:r>
              <a:rPr lang="sl-SI" sz="2400" dirty="0"/>
              <a:t>Druge (občinske, regionalne, različni skladi, ministrstva, države) </a:t>
            </a:r>
            <a:r>
              <a:rPr lang="sl-SI" sz="1600" dirty="0">
                <a:hlinkClick r:id="rId3"/>
              </a:rPr>
              <a:t>https://www.srips-rs.si/stipendije/stipendije-drugih-ustanov</a:t>
            </a:r>
            <a:endParaRPr lang="sl-SI" sz="1600" dirty="0"/>
          </a:p>
          <a:p>
            <a:pPr marL="0" indent="0" defTabSz="912813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2400" dirty="0"/>
          </a:p>
        </p:txBody>
      </p:sp>
      <p:sp>
        <p:nvSpPr>
          <p:cNvPr id="56324" name="AutoShape 2" descr="data:image/jpeg;base64,/9j/4AAQSkZJRgABAQAAAQABAAD/2wCEAAkGBhESEBQSEBIQFRQVFBQUFBQVEg8UFRQQFBQVFBUUEhQXHCYeFxkjGRQUHy8gIycpLCwsFR8xNTAqNSYrLCkBCQoKDgwOGg8PGiwkHyQpLCwqLCwsLCwsKSwpLCwsKiwpLCkpLCksKSwpKSwsLCksKSktLCkpLCkpLCwpKSwsLP/AABEIAKgBLQMBIgACEQEDEQH/xAAbAAEAAgMBAQAAAAAAAAAAAAAABAUCAwYBB//EADoQAAIBAgQDBgMHAwQDAQAAAAABAgMRBAUhMRJBUQYyYXGBkRMiUkKhscHR4fAVI2IUgpLxU3LCB//EABkBAQADAQEAAAAAAAAAAAAAAAABAgMEBf/EACYRAAICAgICAwABBQAAAAAAAAABAhEDMQQhEhMiQVEyFGGRsdH/2gAMAwEAAhEDEQA/APuIAAAAAAAAAAAAAAAAAAAAAAAAAAAAAAAAABFxuZU6KvUkl0XN+SIbolJvpEo8cktzlMX2xcnajFL/AClq/bYpczzCrK3FUk0+V3b22MpZorR1Y+JOW+jtcTn9CGjnd9I6/fsV1TtdFu0IX83+hySqaamuGNVPcwlnf0dkeFBb7Oyh2inzjC3r+Jc4LGRqR4l5NdGfLp9peN8FOLk/At8u7RVKUXGKXE7Xb1tbp4kwytPsrm4a8fiuzvqteMVeUkl4tI8o4qEu7JPyZw/xpzfFOTk31/LoWODundN3Rf399IyfD8Y9vs6wGnC1uKKfv5m46E7OBqnQABJAAAAAAAAAAAAAAAAAAAB5cwniIreSXqgDYCLLM6a538kzRUzmPKLfnoUc4r7LrHJ/RYgp5ZvN7JL0bMf9dV6/cinuiX9Ei6BURxU/qf3EfM8fVjHijLRd5WW3Ue6JKwSbovwc7hswnJd5+5unOXVv1ZHvX4WfHadNlxWxEYK8mkvFlRiu0sVpCLb6vRFbm2HlKPEm7rk9v2KNY1WfFo1uZyzv6OjFxYtW3ZcYjOK0/ttLotF9xz2bOop3k214t7CefU4956cr6X8ubMKvaTD1LJvw1TtbzMXJvZ1xxqOkbMJG+pNr0U468tiphmUIK7aS5PTVeBpq4+pVg5xlGlR/8s95O9rUqa+ao/LTq0USbZo5Ua8wzqnTjruVlOjWxKcpXp09/wDJrwXIzy7KIKTnNucr6OVtPRaXOho07xtYnpGltlfgcPGnHhgvN82+rZnh4yUr8iThcO1LhZYShFb6EPst0jKhX6lpgsUlc5DNe01Kj8sfmlyS1Zpy/EYiu05Nxj9Md/VkK0S8amj65gFaCXPe3S5KOMyqLglZvT+anV4LEccbvfZ+Z34snkqPC5GF43d2SAAbHKAAAAcw+0VR/SvRGP8AXan1fcjH3RNvTI6kHJyzmp9ch/U5v7Uvdke+JPokdYDk/wCpS+qXuzVPMp370vdke9E+h/p2Fzx1EcZ/Up/VL3ZGqZlNuznLyuyfcif6d/p2OLzenTXzS16LVlRW7TybtBJeerOdxl21LdGVGPUzllb0bwwRWy+jjZz3m/c8sRMNImxRjbZrSWgomTij1GLkQDJI3J6GiMzYpklGbJTRhNqSa6qxplPk/wCIxi9SLJUSuy/EWvB7xbX6FtSlc57Mv7eIUtlNfeixhnEFond22WvuVi6N8qTVot+FNNM+U5/WdOtOUmrcUo01vdR705rmlslzd+h2uJ7VwjGSvHis7a318bbHA5zTnUk3FKa01i1J8MY81uvmc5eN+T3s3ZXC6vsqKOKlLid3x6a9ev5G/Dt8/F+Om/4kOrxclYzpyZNHSmT1iYP5ZxvFu7i+T+qPRlzXy2CgpwStw6eSOblT0bW6ipPybS/+kdf2Wo/GoWe6bS9k/a0kv9pV9EtrZrymN7XOhw1Ar8NRUG76WK/NO08afyw1k9ElzZTbJbvRb5tjadL520mvvOWznNq9RfLanxd2L7/D9Tj9ldOLV8lbUjwdSrLiqO8vuj5dX4/9m+ll3DJ+d/F+JdJLYSbIGCynhd3dye8nq2dplMIpIrsPgy2wuEasQ3Zt0lReYOaOhypfK34nO5ZhJTkor1fReJ1lGkoxSXI6sEXs8fmSS+KNgAOo84AAA+dqoHUIkahlKZ5Fnr0b/is2KsQuNidRk2KJfxjXKqyPQmbp7CyKPXVMZ8n0NaqcmblHRlrFG+lUurdTCm7adGYUmYxerLIaJ9KdtSYsUVkGbIytuTRFlisSPjJkWLFgE0TUb6b0IEK9tyXTknsCGZV46XXL8DG+lzcmV+Lr8EZX5JteRDITKLtLUVaShx8EaX9yrUWvDDbhS5yk3ZLqzlc0z9KNo3p09eGCb4qltL1JbzfV91bKxszTFt0qUeK3xZOvO/N8UqdO/hGMZv8A3HIPMHUbclBqLckpRT4YaWUfXlzbv1ZeEPIyzZK+KJn9dtysvNE/A5qpxvtaSV03eLfdv0v1/YpI476YxXlTpr77G2OZyVtOLdNSeji7XVkrW/Q1eNHMps6j/TfGfC7Kpa8ZaWmlraVvtePMqKlLyvdq3ijdl+ObgpbShK8dW7Wd1qS+0GHtU4o92fzpeaXTfl7dDnfxdHp8fJ5KmR6SvTl8q0jbuu/cm9LLfZ35WOjyHFRw1HilJLm+Vnq7fevY5N4i2kIyqS3UEm05WsnU4dopcvGxMwGVynaeKcpPe0tIq+u224ejZu3Rnm/aWVabVHTidnN3UfNsiYLCK7bbk+rVr+nJHU1crpuleKWnQp1h2p2CfXRZEzC4foWawl9eZrwdHRFlBWKF/KjDD2SLTK8HOtK0Fou9LkjXk+SSxE+LaCfzS6+EfE7jDYeFOPDBKMV/Ltm+LF5dvRx8jk+Hxjv/AEeYPBxpx4YrzfNvqzeV9XPqEXb4ib/x+b71oSMNjoVO6/TZnYnHSPLlGf8AJpkgAFigAAB8tM2jGcTNHjWezRg5HhlOOhikCaPVoZ8Zg0eokUJ6o2Q20NduRjGpYkqzyFRm/C3d34kZd71JEKtr2LJlZElux4qutyFisVbT3PMLXuarsoW8KxsciHSJEWWKmXEZwqtbGu57Eqy6JtPFX/mhBz6k50ZcHeSdvHwNnAFUezKkVXaPmOYXnToy5fB+H5ThKcWvZx9zlo/I234Jq17r18VE7/P8t+FOS0VKpLihLlSrvvRn0jPryaOdxmRuTbXe+3B6eqS308TXHJLpnPlg27RBpwi1Fy32+VJWafEm7eEl/NBjac5NXUIq173Tck7JSb25feT6tGVoJLh3Ti0pNLXh4dG+GzsubcnvpbGlRvdzvZ2aV9W7K6dnsndb3NPJGHiyTleC4YPm5NcPO7b04bdbeO5IxsZVatRSqylTp1HShBNcK+HFU5O8UnK7i/DUssHSqWhJK1SXy4aLSupPR4ia+zThuurSS8NVXBQpWpUu7FWu93Lm5S5vdvzOPJk7r7OzHFxVmnDQitEtCbSWq4b9EvDx5GH+ntovfXV9fIxvbf8A7KbLF7kNZSvCdtVy280uRHzDDKFTX+fzQjZU25pR3tNRT20jxb+ifoQ81zmVWdorVafsWj30dGJ3suVioxW5b9n8lniXxyvGknvzl4R/U5jKo001KtxVGtqa0Tf+c+S8rvyLXNM0xFaFnNwhayp07wgo9NNX6msVFdyLT8pdQ/z/AMOpzLtnhsMvhUEqko6Wi/ki/wDKfN+Vzk8Xn2JxMv7s3GH0RvGP7+pXYbC2LbC4MtPK30XxcfHj72/1kvAUUtjocGnFqS0KzA4fqX2X0nN7fKt3+RGNNspyJpIukehA9A8MAAA+Xt6anikYmSPFPcMmzC57cxsAjMNHljJAHnEa5bmbga5PUJkUYvSXsz2dVJe5qrvn4fgRK1bQsmRRor4q8i0y+OiKGm9S9wextZVouactDYRIs2xJTMmjczZTZqg7myCJCJCieypXNcJG+MkCSBicvUk4ySlF6NPZrozlMy7O1KWtJqdNbRm5KUPCM1ql5netGutQUo3t4MqyemfM5UajdnTrcvtU2lZrZtX5InYfKajS4KdOMtUnO0uG/OMElG/nc6CVDhqOD815Mm0oq68Cpb1o4ijWrUIVYVJudSVablUbu2uGFl4JLZGFCfN6+ZcdpcKo1PifYnbif0zWkZPwa0foU/wuF+G6/bqZuKTbKu6Jkajk+bf4mFdbq6tv5vTT8/Q3UK8UtrPTXRtXtf1M6cIykuPSPNJfNJX2iuviypVHijalKcVLWPwYt6cU206kkuSUFw/7iqjRfGo2ST1stb+b5nV08JOovmsoxvwRSSUYXuo+PnzNVTK0pppcjWPR1Y4Vs1YTC2LKlhr6G3D0EWNKiDRuil/p/DK3t5FnhaNidTy6VWS4Ve2jfJebL3BZPCFm/ml93ojaGNyOfLyYwVfZX5flMpayuo/e/IvqVJRVoqyRkj07IQUdHl5Mssj7AALmQAAB8pjMy4zRGoFM8U9+iSpHiZqVQ9ciBRuUjamiIpmSmB4m+ctCM5GU5EWo9QSke4iWhW4hk6epFq0iyDogQnZlxhK+hVTpczZRq2ZtVmTOkpV1Y3qtoUVHFE+lXuV0VcUWVOqSqMitjUJNOqTZVwLDhvsZfA8WaqdXQk0pX3LWRTNbb2MqNS2j5m6VEjVlbYEkHOoWnTl14o/n+R5OaRrz/EcSpPmqmq84tG9QTSuQar+KsjVaamnGSuuaOczTI3Sg5YeUottWje8dXrozpJ76HteCcGv5cFqOSwWWVpK86s/Sy9E1yOgyzKoRd9fN6sYSNkTaciCfGiww1NJmvMKcVJLa+34kd4voSsNltas1aGn1Sul6dfQlJvpFG1HtsyoQVi3wGUSlZzvGPTm/0JuXZJCnZv5pdXsvJFlY6YYPuRwZeU31EwpUVFJRSSRmAdRxAAAAAAAAAHxyLF2SsLlNSb+SEn5JsvMF2KrS1nwxXi9fZHkrFKWke5LNCO2c3CZsVzt8N2IpLvzlLwSSX6lpR7O4aO1KL8ZXl+JsuNL7OeXMitHzenTk3omTqGS1p92nN+j/ABPpFPDwj3YxXkkjOxouKvtmT5r+kcNQ7H13vaPm1+CuTqXYRfaqe0f1OsBquPBGL5WR/ZzkOxFBbym/+K/IyfYvD9Jf8v2OhBf1R/DP3T/Tj8V2BpPuynH2ZR47sFWjrBxl4d1+zPpljFwRDxRLLPNHxnE5bVpaVISj5r8zXCs0fZKuEjJWaTXRq69ihzHsTQqX4VwS6x29YmMsP4dEOSvs4ihjlzJtPEHmZ9kcRRu1HjiucdfdboqqdSUepzODidUZxlo6KlXJlHEXOap4wsMJjStl/E6ilO6sY1KJEoYvQlLEpo0TMGqIlbCKW6RDrUpR05FrxI1zgmgWUmijvqeSmScThle7va+tt7c7HR5RluDkk4Wm+knqvOBMcbky2TOoK6OUwuDqVH/bhKXktPV8i8wfZGpLWrJRXRfM/wBEdZCCSskkuiVjI6Y4IrZwz5c5a6K/BZHRpd2Cb+qWr/YsADdJLRytt9sAAkgAAAAAAAAAAAAxhBJWSSXRKxkAAAAAAAAAAAAAAAAAAAAeNFfjchw9XWdON+q0fuixBDSeyU2tHJYz/wDP6b1pTlF9JLiXutShx3ZrE0dXDiivtR+Zeq3R9LPDKWGLN4cicf7nyilmDWjLDD5l4na5j2cw9a/HBKX1R+WX7+pyOa9ia9O8qL+JHptL25+hyz48lo64ciEun0erMF1Mo45HJ4vGTpPhnGSltwtNO/kzZgse3v8AcZdo6VBPR1ykmrHqw9neOjWzWj9ytweNvsWdHEJl0w40XmWZw9IVX5S/KX6lymcm6RbZRjXf4cnf6X+R1Y8n0zz8+FL5RLcAHQcYAAAAAAAAAAAAAAAAAAAAAAAAAAAAAAAAAAAAAAAAAAAABW53kFHFQ4asdfsySXFF+D/I4DH9hMRRvwfPC/ej3uH/ANdz6iDOeNS2bY80sej5B8d0tJJp+KaNlHNb7M+oZhlVKvFxqwjJeK1Xk90cnjewsKMXOjeVtWmk2l4dTnlga0d2PmRf8kMtxymkmWMHZprlqjmcE3Gp4X19To8PO61KaNp0+0dNSqcST6q5mRMsf9tepLO6LtWePJU2gACSoAAAAAAAAAAAAAAAAAAAAAAAAAAAAAAAAAAAAAAAAAAAAAPD0AFDmvZ5SbnSST3cer6oj4XA1G0uFrzVgDKWNNnRHPKMaOhw9HhikbQDXRg3bAAB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sl-SI" altLang="sl-SI" sz="1800"/>
          </a:p>
        </p:txBody>
      </p:sp>
      <p:pic>
        <p:nvPicPr>
          <p:cNvPr id="56325" name="Picture 4" descr="http://www.mladinska.com/_files/2223/dena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557338"/>
            <a:ext cx="2447925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8478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l-SI" sz="3200" dirty="0">
                <a:solidFill>
                  <a:srgbClr val="FF0000"/>
                </a:solidFill>
              </a:rPr>
              <a:t>UPRAVIČENOST DO ŠTIPENDIJ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sl-SI" sz="2800" dirty="0"/>
              <a:t>Štipendist upravičen le do 1 štipendije, razen: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l-SI" sz="600" dirty="0"/>
          </a:p>
          <a:p>
            <a:pPr>
              <a:buFontTx/>
              <a:buChar char="-"/>
              <a:defRPr/>
            </a:pPr>
            <a:r>
              <a:rPr lang="sl-SI" sz="2600" dirty="0">
                <a:solidFill>
                  <a:srgbClr val="FF0000"/>
                </a:solidFill>
              </a:rPr>
              <a:t>Kadrovsko štipendijo </a:t>
            </a:r>
            <a:r>
              <a:rPr lang="sl-SI" sz="2600" dirty="0"/>
              <a:t>se lahko dodeli istočasno z ostalimi, razen s štipendijo za deficitarne poklice.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l-SI" sz="600" dirty="0"/>
          </a:p>
          <a:p>
            <a:pPr>
              <a:buFontTx/>
              <a:buChar char="-"/>
              <a:defRPr/>
            </a:pPr>
            <a:r>
              <a:rPr lang="sl-SI" sz="2600" dirty="0">
                <a:solidFill>
                  <a:srgbClr val="FF0000"/>
                </a:solidFill>
              </a:rPr>
              <a:t>Štipendijo za deficitarne poklice </a:t>
            </a:r>
            <a:r>
              <a:rPr lang="sl-SI" sz="2600" dirty="0"/>
              <a:t>se lahko dodeli istočasno z ostalimi, razen s kadrovsko štipendijo.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l-SI" sz="600" dirty="0"/>
          </a:p>
          <a:p>
            <a:pPr>
              <a:buFontTx/>
              <a:buChar char="-"/>
              <a:defRPr/>
            </a:pPr>
            <a:r>
              <a:rPr lang="sl-SI" sz="2600" dirty="0">
                <a:solidFill>
                  <a:srgbClr val="FF0000"/>
                </a:solidFill>
              </a:rPr>
              <a:t>Štipendije Ad </a:t>
            </a:r>
            <a:r>
              <a:rPr lang="sl-SI" sz="2600" dirty="0" err="1">
                <a:solidFill>
                  <a:srgbClr val="FF0000"/>
                </a:solidFill>
              </a:rPr>
              <a:t>futura</a:t>
            </a:r>
            <a:r>
              <a:rPr lang="sl-SI" sz="2600" dirty="0">
                <a:solidFill>
                  <a:srgbClr val="FF0000"/>
                </a:solidFill>
              </a:rPr>
              <a:t> za študijske obiske in za sodelovanje na tekmovanjih iz znanja ali raziskovanja v tujini </a:t>
            </a:r>
            <a:r>
              <a:rPr lang="sl-SI" sz="2600" dirty="0"/>
              <a:t>se lahko dodeli sočasno z vsemi štipendijami.</a:t>
            </a:r>
          </a:p>
        </p:txBody>
      </p:sp>
    </p:spTree>
    <p:extLst>
      <p:ext uri="{BB962C8B-B14F-4D97-AF65-F5344CB8AC3E}">
        <p14:creationId xmlns:p14="http://schemas.microsoft.com/office/powerpoint/2010/main" val="42417514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l-SI" dirty="0">
                <a:solidFill>
                  <a:srgbClr val="00B050"/>
                </a:solidFill>
              </a:rPr>
              <a:t>DRŽAVNE ŠTIPENDIJE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850" y="1981200"/>
            <a:ext cx="8568630" cy="3886200"/>
          </a:xfrm>
        </p:spPr>
        <p:txBody>
          <a:bodyPr/>
          <a:lstStyle/>
          <a:p>
            <a:pPr>
              <a:defRPr/>
            </a:pPr>
            <a:r>
              <a:rPr lang="sl-SI" sz="2800" dirty="0"/>
              <a:t>Status dijaka (študenta), državljan RS.</a:t>
            </a:r>
          </a:p>
          <a:p>
            <a:pPr>
              <a:defRPr/>
            </a:pPr>
            <a:r>
              <a:rPr lang="sl-SI" sz="2800" dirty="0"/>
              <a:t>Povprečni </a:t>
            </a:r>
            <a:r>
              <a:rPr lang="sl-SI" sz="2800" dirty="0" err="1"/>
              <a:t>mes</a:t>
            </a:r>
            <a:r>
              <a:rPr lang="sl-SI" sz="2800" dirty="0"/>
              <a:t>. dohodek na družinskega člana 1.293,36€.</a:t>
            </a:r>
          </a:p>
          <a:p>
            <a:pPr>
              <a:defRPr/>
            </a:pPr>
            <a:r>
              <a:rPr lang="sl-SI" sz="2800" dirty="0"/>
              <a:t>Prijava: kadarkoli tekom leta na pristojnem CSD-ju.</a:t>
            </a:r>
          </a:p>
          <a:p>
            <a:pPr>
              <a:defRPr/>
            </a:pPr>
            <a:r>
              <a:rPr lang="sl-SI" sz="2800" dirty="0"/>
              <a:t>Štipendija: osnovna + dodatki (uspeh, bivanje, </a:t>
            </a:r>
            <a:r>
              <a:rPr lang="sl-SI" sz="2800" dirty="0" err="1"/>
              <a:t>pos</a:t>
            </a:r>
            <a:r>
              <a:rPr lang="sl-SI" sz="2800" dirty="0"/>
              <a:t>.pot.).</a:t>
            </a:r>
          </a:p>
          <a:p>
            <a:pPr>
              <a:defRPr/>
            </a:pPr>
            <a:r>
              <a:rPr lang="sl-SI" sz="2800" dirty="0"/>
              <a:t>Lahko se prejema skupaj z drugimi štipendijami.</a:t>
            </a:r>
          </a:p>
          <a:p>
            <a:pPr>
              <a:defRPr/>
            </a:pPr>
            <a:r>
              <a:rPr lang="sl-SI" sz="2800" dirty="0">
                <a:hlinkClick r:id="rId2"/>
              </a:rPr>
              <a:t>https://www.gov.si/teme/drzavna-stipendija/</a:t>
            </a:r>
            <a:endParaRPr lang="sl-SI" sz="2800" dirty="0"/>
          </a:p>
          <a:p>
            <a:pPr marL="0" indent="0">
              <a:buNone/>
              <a:defRPr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7222812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063625"/>
          </a:xfrm>
        </p:spPr>
        <p:txBody>
          <a:bodyPr/>
          <a:lstStyle/>
          <a:p>
            <a:pPr algn="ctr">
              <a:defRPr/>
            </a:pPr>
            <a:r>
              <a:rPr lang="sl-SI" dirty="0">
                <a:solidFill>
                  <a:srgbClr val="00B0F0"/>
                </a:solidFill>
              </a:rPr>
              <a:t>ZOISOVE ŠTIPENDIJE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464050"/>
          </a:xfrm>
        </p:spPr>
        <p:txBody>
          <a:bodyPr/>
          <a:lstStyle/>
          <a:p>
            <a:pPr>
              <a:defRPr/>
            </a:pPr>
            <a:r>
              <a:rPr lang="sl-SI" sz="2800" dirty="0"/>
              <a:t>Status dijaka (študenta), državljan RS .</a:t>
            </a:r>
          </a:p>
          <a:p>
            <a:pPr>
              <a:defRPr/>
            </a:pPr>
            <a:endParaRPr lang="sl-SI" sz="600" dirty="0"/>
          </a:p>
          <a:p>
            <a:pPr>
              <a:defRPr/>
            </a:pPr>
            <a:r>
              <a:rPr lang="sl-SI" sz="2800" dirty="0"/>
              <a:t>Razpis objavljen junija </a:t>
            </a:r>
            <a:r>
              <a:rPr lang="sl-SI" sz="2000" dirty="0">
                <a:hlinkClick r:id="rId2"/>
              </a:rPr>
              <a:t>https://srips-rs.si/sl/stipendije/zois</a:t>
            </a:r>
            <a:endParaRPr lang="sl-SI" sz="2000" dirty="0"/>
          </a:p>
          <a:p>
            <a:pPr>
              <a:defRPr/>
            </a:pPr>
            <a:endParaRPr lang="sl-SI" sz="600" dirty="0"/>
          </a:p>
          <a:p>
            <a:pPr>
              <a:defRPr/>
            </a:pPr>
            <a:r>
              <a:rPr lang="sl-SI" sz="2800" dirty="0"/>
              <a:t>Prijava: do začetka septembra na Javni štipendijski, razvojni, invalidski in preživninski sklad RS.</a:t>
            </a:r>
          </a:p>
          <a:p>
            <a:pPr>
              <a:defRPr/>
            </a:pPr>
            <a:endParaRPr lang="sl-SI" sz="600" dirty="0"/>
          </a:p>
          <a:p>
            <a:pPr>
              <a:defRPr/>
            </a:pPr>
            <a:r>
              <a:rPr lang="sl-SI" sz="2800" dirty="0"/>
              <a:t>Štipendija: osnova 150,96 € + dodatki (bivanje, </a:t>
            </a:r>
            <a:r>
              <a:rPr lang="sl-SI" sz="2800" dirty="0" err="1"/>
              <a:t>pos</a:t>
            </a:r>
            <a:r>
              <a:rPr lang="sl-SI" sz="2800" dirty="0"/>
              <a:t>. pot.).</a:t>
            </a:r>
          </a:p>
          <a:p>
            <a:pPr marL="0" indent="0">
              <a:buNone/>
              <a:defRPr/>
            </a:pPr>
            <a:endParaRPr lang="sl-SI" sz="2800" dirty="0"/>
          </a:p>
          <a:p>
            <a:pPr>
              <a:defRPr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3459148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8312" y="1700213"/>
            <a:ext cx="8280151" cy="4030662"/>
          </a:xfrm>
        </p:spPr>
        <p:txBody>
          <a:bodyPr/>
          <a:lstStyle/>
          <a:p>
            <a:pPr>
              <a:defRPr/>
            </a:pPr>
            <a:r>
              <a:rPr lang="sl-SI" sz="2800" dirty="0">
                <a:solidFill>
                  <a:srgbClr val="0070C0"/>
                </a:solidFill>
              </a:rPr>
              <a:t>Povprečni učni uspeh v 9. razredu </a:t>
            </a:r>
            <a:r>
              <a:rPr lang="sl-SI" sz="2400" dirty="0"/>
              <a:t>(vsi predmeti) = najmanj 4,7 </a:t>
            </a:r>
          </a:p>
          <a:p>
            <a:pPr>
              <a:buFont typeface="Wingdings" pitchFamily="2" charset="2"/>
              <a:buNone/>
              <a:defRPr/>
            </a:pPr>
            <a:r>
              <a:rPr lang="sl-SI" sz="2400" dirty="0"/>
              <a:t>                               </a:t>
            </a:r>
            <a:r>
              <a:rPr lang="sl-SI" sz="2400" dirty="0">
                <a:solidFill>
                  <a:srgbClr val="FF0000"/>
                </a:solidFill>
              </a:rPr>
              <a:t>in</a:t>
            </a:r>
          </a:p>
          <a:p>
            <a:pPr>
              <a:defRPr/>
            </a:pPr>
            <a:r>
              <a:rPr lang="sl-SI" sz="2800" dirty="0">
                <a:solidFill>
                  <a:srgbClr val="0070C0"/>
                </a:solidFill>
              </a:rPr>
              <a:t>izjemni dosežki</a:t>
            </a:r>
            <a:r>
              <a:rPr lang="sl-SI" sz="2400" dirty="0"/>
              <a:t>:</a:t>
            </a:r>
          </a:p>
          <a:p>
            <a:pPr marL="514350" indent="-514350">
              <a:buFont typeface="Wingdings" pitchFamily="2" charset="2"/>
              <a:buAutoNum type="alphaLcParenR"/>
              <a:defRPr/>
            </a:pPr>
            <a:r>
              <a:rPr lang="sl-SI" sz="2400" dirty="0"/>
              <a:t>najvišja mesta iz znanja ali raziskovanja na državnih tekmovanjih: 1. do 3. mesto na državnem tekmovanjem;</a:t>
            </a:r>
          </a:p>
          <a:p>
            <a:pPr marL="514350" indent="-514350">
              <a:buFont typeface="Wingdings" pitchFamily="2" charset="2"/>
              <a:buAutoNum type="alphaLcParenR"/>
              <a:defRPr/>
            </a:pPr>
            <a:r>
              <a:rPr lang="sl-SI" sz="2400" dirty="0"/>
              <a:t>prejeta zlata in srebrna priznanja; </a:t>
            </a:r>
          </a:p>
          <a:p>
            <a:pPr marL="514350" indent="-514350">
              <a:buFont typeface="Wingdings" pitchFamily="2" charset="2"/>
              <a:buAutoNum type="alphaLcParenR"/>
              <a:defRPr/>
            </a:pPr>
            <a:r>
              <a:rPr lang="sl-SI" sz="2400" dirty="0"/>
              <a:t>udeležba in najvišja mesta na </a:t>
            </a:r>
            <a:r>
              <a:rPr lang="sl-SI" sz="2400" dirty="0" err="1"/>
              <a:t>medn</a:t>
            </a:r>
            <a:r>
              <a:rPr lang="sl-SI" sz="2400" dirty="0"/>
              <a:t>. tekmovanjih; </a:t>
            </a:r>
          </a:p>
          <a:p>
            <a:pPr marL="514350" indent="-514350">
              <a:buFont typeface="Wingdings" pitchFamily="2" charset="2"/>
              <a:buAutoNum type="alphaLcParenR"/>
              <a:defRPr/>
            </a:pPr>
            <a:r>
              <a:rPr lang="sl-SI" sz="2400" dirty="0"/>
              <a:t>najboljše raziskovalne naloge; </a:t>
            </a:r>
          </a:p>
          <a:p>
            <a:pPr marL="514350" indent="-514350">
              <a:buFont typeface="Wingdings" pitchFamily="2" charset="2"/>
              <a:buAutoNum type="alphaLcParenR"/>
              <a:defRPr/>
            </a:pPr>
            <a:r>
              <a:rPr lang="sl-SI" sz="2400" dirty="0"/>
              <a:t>objava znanstveno raziskovalne naloge, prispevka;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l-SI" sz="2400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152525"/>
          </a:xfrm>
        </p:spPr>
        <p:txBody>
          <a:bodyPr/>
          <a:lstStyle/>
          <a:p>
            <a:pPr algn="ctr">
              <a:defRPr/>
            </a:pPr>
            <a:r>
              <a:rPr lang="sl-SI" dirty="0">
                <a:solidFill>
                  <a:srgbClr val="00B0F0"/>
                </a:solidFill>
              </a:rPr>
              <a:t>ZOISOVE ŠTIPENDIJE</a:t>
            </a:r>
          </a:p>
        </p:txBody>
      </p:sp>
    </p:spTree>
    <p:extLst>
      <p:ext uri="{BB962C8B-B14F-4D97-AF65-F5344CB8AC3E}">
        <p14:creationId xmlns:p14="http://schemas.microsoft.com/office/powerpoint/2010/main" val="3193258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rgbClr val="FF0000"/>
                </a:solidFill>
              </a:rPr>
              <a:t>Vsi PROGRAMI </a:t>
            </a:r>
            <a:r>
              <a:rPr lang="sl-SI" b="1" dirty="0"/>
              <a:t>so razpisani </a:t>
            </a:r>
            <a:r>
              <a:rPr lang="sl-SI" b="1" dirty="0">
                <a:solidFill>
                  <a:srgbClr val="FF0000"/>
                </a:solidFill>
              </a:rPr>
              <a:t>POGOJNO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2167880"/>
          </a:xfrm>
        </p:spPr>
        <p:txBody>
          <a:bodyPr/>
          <a:lstStyle/>
          <a:p>
            <a:r>
              <a:rPr lang="sl-SI" dirty="0"/>
              <a:t>Če bo število prijav bistveno manjše od št. razpisanih mest, šola NE BO izvajala programa.</a:t>
            </a:r>
          </a:p>
        </p:txBody>
      </p:sp>
    </p:spTree>
    <p:extLst>
      <p:ext uri="{BB962C8B-B14F-4D97-AF65-F5344CB8AC3E}">
        <p14:creationId xmlns:p14="http://schemas.microsoft.com/office/powerpoint/2010/main" val="19714637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38862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sl-SI" dirty="0">
                <a:solidFill>
                  <a:srgbClr val="0070C0"/>
                </a:solidFill>
              </a:rPr>
              <a:t>Izjemni dosežki </a:t>
            </a:r>
            <a:r>
              <a:rPr lang="sl-SI" dirty="0"/>
              <a:t>(nadaljevanje):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l-SI" sz="1050" dirty="0"/>
          </a:p>
          <a:p>
            <a:pPr marL="514350" indent="-514350">
              <a:buFont typeface="+mj-lt"/>
              <a:buAutoNum type="alphaLcParenR" startAt="6"/>
              <a:defRPr/>
            </a:pPr>
            <a:r>
              <a:rPr lang="sl-SI" sz="2400" dirty="0"/>
              <a:t>nagrajeno znanstvenoraziskovalno, razvojno, umetniško delo na državni ali mednarodni ravni;</a:t>
            </a:r>
          </a:p>
          <a:p>
            <a:pPr marL="514350" indent="-514350">
              <a:buFont typeface="+mj-lt"/>
              <a:buAutoNum type="alphaLcParenR" startAt="6"/>
              <a:defRPr/>
            </a:pPr>
            <a:r>
              <a:rPr lang="sl-SI" sz="2400" dirty="0"/>
              <a:t>umetniško delo – 2 pozitivni strokovni kritiki oz. sodelovanje na mednarodni razstavi ali festivalu;</a:t>
            </a:r>
          </a:p>
          <a:p>
            <a:pPr marL="514350" indent="-514350">
              <a:buFont typeface="+mj-lt"/>
              <a:buAutoNum type="alphaLcParenR" startAt="6"/>
              <a:defRPr/>
            </a:pPr>
            <a:r>
              <a:rPr lang="sl-SI" sz="2400" dirty="0"/>
              <a:t>najvišja mesta na področju poklicnega in strokovnega izobraževanja na državnih in mednarodnih tekmovanjih;</a:t>
            </a:r>
          </a:p>
          <a:p>
            <a:pPr marL="514350" indent="-514350">
              <a:buFont typeface="+mj-lt"/>
              <a:buAutoNum type="alphaLcParenR" startAt="6"/>
              <a:defRPr/>
            </a:pPr>
            <a:endParaRPr lang="sl-SI" sz="2400" dirty="0"/>
          </a:p>
          <a:p>
            <a:pPr marL="0" indent="0">
              <a:buFont typeface="Wingdings" pitchFamily="2" charset="2"/>
              <a:buNone/>
              <a:defRPr/>
            </a:pPr>
            <a:endParaRPr lang="sl-SI" dirty="0"/>
          </a:p>
        </p:txBody>
      </p:sp>
      <p:sp>
        <p:nvSpPr>
          <p:cNvPr id="4" name="Ograda vsebine 2"/>
          <p:cNvSpPr txBox="1">
            <a:spLocks/>
          </p:cNvSpPr>
          <p:nvPr/>
        </p:nvSpPr>
        <p:spPr bwMode="auto">
          <a:xfrm>
            <a:off x="457200" y="5589588"/>
            <a:ext cx="82296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sl-SI" sz="2800" kern="0" dirty="0"/>
              <a:t>Vlagatelj uveljavlja izjemni dosežek iz zadnjih 2 šolskih let.</a:t>
            </a:r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323850" y="476250"/>
            <a:ext cx="8229600" cy="1152525"/>
          </a:xfrm>
        </p:spPr>
        <p:txBody>
          <a:bodyPr/>
          <a:lstStyle/>
          <a:p>
            <a:pPr algn="ctr">
              <a:defRPr/>
            </a:pPr>
            <a:r>
              <a:rPr lang="sl-SI" dirty="0">
                <a:solidFill>
                  <a:srgbClr val="00B0F0"/>
                </a:solidFill>
              </a:rPr>
              <a:t>ZOISOVE ŠTIPENDIJE</a:t>
            </a:r>
          </a:p>
        </p:txBody>
      </p:sp>
    </p:spTree>
    <p:extLst>
      <p:ext uri="{BB962C8B-B14F-4D97-AF65-F5344CB8AC3E}">
        <p14:creationId xmlns:p14="http://schemas.microsoft.com/office/powerpoint/2010/main" val="20213899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371600"/>
          </a:xfrm>
        </p:spPr>
        <p:txBody>
          <a:bodyPr/>
          <a:lstStyle/>
          <a:p>
            <a:pPr algn="ctr">
              <a:defRPr/>
            </a:pPr>
            <a:r>
              <a:rPr lang="sl-SI" dirty="0">
                <a:solidFill>
                  <a:srgbClr val="00B050"/>
                </a:solidFill>
              </a:rPr>
              <a:t>KADROVSKE ŠTIPENDIJE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3886200"/>
          </a:xfrm>
        </p:spPr>
        <p:txBody>
          <a:bodyPr/>
          <a:lstStyle/>
          <a:p>
            <a:pPr>
              <a:defRPr/>
            </a:pPr>
            <a:r>
              <a:rPr lang="sl-SI" sz="2800" dirty="0"/>
              <a:t>Razpisujejo jih delodajalci in regionalne razvojne agencije RRA  </a:t>
            </a:r>
          </a:p>
          <a:p>
            <a:pPr marL="0" indent="0">
              <a:buNone/>
              <a:defRPr/>
            </a:pPr>
            <a:r>
              <a:rPr lang="sl-SI" sz="1800" dirty="0">
                <a:hlinkClick r:id="rId2"/>
              </a:rPr>
              <a:t>https://rralur.si/projekti/rss-lur/</a:t>
            </a:r>
            <a:endParaRPr lang="sl-SI" sz="1800" dirty="0"/>
          </a:p>
          <a:p>
            <a:pPr marL="0" indent="0">
              <a:buNone/>
              <a:defRPr/>
            </a:pPr>
            <a:r>
              <a:rPr lang="sl-SI" sz="1800" dirty="0">
                <a:hlinkClick r:id="rId3"/>
              </a:rPr>
              <a:t>https://srips-rs.si/sl/stipendije/kadrovske-stipendije</a:t>
            </a:r>
            <a:endParaRPr lang="sl-SI" sz="1800" dirty="0"/>
          </a:p>
          <a:p>
            <a:pPr marL="0" indent="0">
              <a:buNone/>
              <a:defRPr/>
            </a:pPr>
            <a:endParaRPr lang="sl-SI" sz="1050" dirty="0"/>
          </a:p>
          <a:p>
            <a:pPr>
              <a:defRPr/>
            </a:pPr>
            <a:r>
              <a:rPr lang="sl-SI" sz="2800" dirty="0"/>
              <a:t>Možnost zaposlitve po zaključku šolanja.</a:t>
            </a:r>
          </a:p>
          <a:p>
            <a:pPr>
              <a:defRPr/>
            </a:pPr>
            <a:r>
              <a:rPr lang="sl-SI" sz="2800" dirty="0"/>
              <a:t>Najvišje štipendije (tudi do 300 €).</a:t>
            </a:r>
          </a:p>
          <a:p>
            <a:pPr>
              <a:defRPr/>
            </a:pPr>
            <a:endParaRPr lang="sl-SI" sz="1050" dirty="0"/>
          </a:p>
          <a:p>
            <a:pPr>
              <a:defRPr/>
            </a:pPr>
            <a:r>
              <a:rPr lang="sl-SI" sz="2800" dirty="0"/>
              <a:t>Štipendije so objavljene:</a:t>
            </a:r>
          </a:p>
          <a:p>
            <a:pPr marL="0" indent="0">
              <a:buNone/>
              <a:defRPr/>
            </a:pPr>
            <a:r>
              <a:rPr lang="sl-SI" sz="2800" dirty="0"/>
              <a:t>-Sklad objavlja potrebe delodajalcev: </a:t>
            </a:r>
            <a:r>
              <a:rPr lang="sl-SI" sz="1800" dirty="0">
                <a:hlinkClick r:id="rId4"/>
              </a:rPr>
              <a:t>https://srips-rs.si/stipendije/izmenjevalnica</a:t>
            </a:r>
            <a:endParaRPr lang="sl-SI" sz="1800" dirty="0"/>
          </a:p>
          <a:p>
            <a:pPr marL="0" indent="0">
              <a:buNone/>
              <a:defRPr/>
            </a:pPr>
            <a:r>
              <a:rPr lang="sl-SI" sz="2800" dirty="0"/>
              <a:t>- RRA</a:t>
            </a:r>
          </a:p>
          <a:p>
            <a:pPr>
              <a:buFontTx/>
              <a:buChar char="-"/>
              <a:defRPr/>
            </a:pPr>
            <a:r>
              <a:rPr lang="sl-SI" sz="2800" dirty="0"/>
              <a:t>Delodajalci v internih glasilih</a:t>
            </a:r>
          </a:p>
        </p:txBody>
      </p:sp>
    </p:spTree>
    <p:extLst>
      <p:ext uri="{BB962C8B-B14F-4D97-AF65-F5344CB8AC3E}">
        <p14:creationId xmlns:p14="http://schemas.microsoft.com/office/powerpoint/2010/main" val="34735338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l-SI" b="1" dirty="0">
                <a:solidFill>
                  <a:srgbClr val="00B050"/>
                </a:solidFill>
              </a:rPr>
              <a:t>ŠTIPENDIJE ZA DEFICITARNE POKLICE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68313" y="2276475"/>
            <a:ext cx="8229600" cy="38862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sl-SI" sz="2800" dirty="0"/>
              <a:t>Status dijaka (študenta), državljan RS </a:t>
            </a:r>
          </a:p>
          <a:p>
            <a:pPr>
              <a:defRPr/>
            </a:pPr>
            <a:endParaRPr lang="sl-SI" sz="1050" dirty="0"/>
          </a:p>
          <a:p>
            <a:pPr>
              <a:defRPr/>
            </a:pPr>
            <a:r>
              <a:rPr lang="sl-SI" sz="2800" dirty="0"/>
              <a:t>Razpis je objavljen: </a:t>
            </a:r>
            <a:r>
              <a:rPr lang="sl-SI" sz="2000" dirty="0">
                <a:solidFill>
                  <a:schemeClr val="accent1">
                    <a:lumMod val="75000"/>
                  </a:schemeClr>
                </a:solidFill>
              </a:rPr>
              <a:t>https://www.srips-rs.si/vsi-razpisi/razpis/javni-razpis-za-dodelitev-stipendij-za-deficitarne-poklice-za-solsko-leto-20242025-351-jr </a:t>
            </a:r>
          </a:p>
          <a:p>
            <a:pPr>
              <a:defRPr/>
            </a:pPr>
            <a:r>
              <a:rPr lang="sl-SI" sz="2800" dirty="0"/>
              <a:t>Vlada RS opredeli politiko štipendiranja za obdobje petih let </a:t>
            </a:r>
            <a:r>
              <a:rPr lang="sl-SI" sz="2000" dirty="0"/>
              <a:t>(področja štipendij, obseg sredstev,…)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l-SI" sz="1050" dirty="0"/>
          </a:p>
          <a:p>
            <a:pPr>
              <a:defRPr/>
            </a:pPr>
            <a:r>
              <a:rPr lang="sl-SI" sz="2800" dirty="0"/>
              <a:t>Višina štipendije = 123,46 €, podelilo se bo 1000 štipendij</a:t>
            </a:r>
          </a:p>
          <a:p>
            <a:pPr>
              <a:defRPr/>
            </a:pPr>
            <a:endParaRPr lang="sl-SI" sz="1050" dirty="0"/>
          </a:p>
          <a:p>
            <a:pPr>
              <a:defRPr/>
            </a:pPr>
            <a:r>
              <a:rPr lang="sl-SI" sz="2800" dirty="0"/>
              <a:t>Oddaja vlog od  junija do vključno septembra.</a:t>
            </a:r>
          </a:p>
        </p:txBody>
      </p:sp>
    </p:spTree>
    <p:extLst>
      <p:ext uri="{BB962C8B-B14F-4D97-AF65-F5344CB8AC3E}">
        <p14:creationId xmlns:p14="http://schemas.microsoft.com/office/powerpoint/2010/main" val="34873289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395536" y="2060848"/>
            <a:ext cx="7467600" cy="4873752"/>
          </a:xfrm>
        </p:spPr>
        <p:txBody>
          <a:bodyPr/>
          <a:lstStyle/>
          <a:p>
            <a:r>
              <a:rPr lang="sl-SI" dirty="0"/>
              <a:t>Prejemanje štipendije za deficitarne poklice ne vpliva na višino otroškega dodatka.</a:t>
            </a:r>
          </a:p>
          <a:p>
            <a:endParaRPr lang="sl-SI" sz="700" dirty="0"/>
          </a:p>
          <a:p>
            <a:endParaRPr lang="sl-SI" sz="700" dirty="0"/>
          </a:p>
          <a:p>
            <a:r>
              <a:rPr lang="sl-SI" dirty="0"/>
              <a:t>Štipendija je oproščena plačila dohodnine.</a:t>
            </a:r>
          </a:p>
          <a:p>
            <a:endParaRPr lang="sl-SI" sz="700" dirty="0"/>
          </a:p>
          <a:p>
            <a:endParaRPr lang="sl-SI" sz="700" dirty="0"/>
          </a:p>
          <a:p>
            <a:r>
              <a:rPr lang="sl-SI" dirty="0"/>
              <a:t>Istočasno lahko prejema še državno štipendijo ali Zoisovo štipendijo.</a:t>
            </a:r>
          </a:p>
          <a:p>
            <a:endParaRPr lang="sl-SI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l-SI" b="1" dirty="0">
                <a:solidFill>
                  <a:srgbClr val="00B050"/>
                </a:solidFill>
              </a:rPr>
              <a:t>ŠTIPENDIJE ZA DEFICITARNE POKLICE</a:t>
            </a:r>
          </a:p>
        </p:txBody>
      </p:sp>
    </p:spTree>
    <p:extLst>
      <p:ext uri="{BB962C8B-B14F-4D97-AF65-F5344CB8AC3E}">
        <p14:creationId xmlns:p14="http://schemas.microsoft.com/office/powerpoint/2010/main" val="40523308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l-SI" b="1" dirty="0">
                <a:solidFill>
                  <a:srgbClr val="00B050"/>
                </a:solidFill>
              </a:rPr>
              <a:t>ŠTIPENDIJE ZA DEFICITARNE POKLICE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2674640" cy="655712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Za 2024/25:</a:t>
            </a:r>
          </a:p>
        </p:txBody>
      </p:sp>
      <p:sp>
        <p:nvSpPr>
          <p:cNvPr id="7" name="Ograda vsebine 2"/>
          <p:cNvSpPr txBox="1">
            <a:spLocks/>
          </p:cNvSpPr>
          <p:nvPr/>
        </p:nvSpPr>
        <p:spPr bwMode="auto">
          <a:xfrm>
            <a:off x="251520" y="2276872"/>
            <a:ext cx="3960440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l-SI" kern="0" dirty="0">
                <a:solidFill>
                  <a:srgbClr val="0D0D0D"/>
                </a:solidFill>
              </a:rPr>
              <a:t>kamnosek,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oblikovalec kovin, </a:t>
            </a:r>
          </a:p>
          <a:p>
            <a:r>
              <a:rPr lang="sl-SI" kern="0" dirty="0" err="1">
                <a:solidFill>
                  <a:srgbClr val="0D0D0D"/>
                </a:solidFill>
              </a:rPr>
              <a:t>avtokaroserist</a:t>
            </a:r>
            <a:r>
              <a:rPr lang="sl-SI" kern="0" dirty="0">
                <a:solidFill>
                  <a:srgbClr val="0D0D0D"/>
                </a:solidFill>
              </a:rPr>
              <a:t>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pek,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mesar,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klepar krovec</a:t>
            </a:r>
          </a:p>
        </p:txBody>
      </p:sp>
      <p:sp>
        <p:nvSpPr>
          <p:cNvPr id="8" name="Ograda vsebine 2"/>
          <p:cNvSpPr txBox="1">
            <a:spLocks/>
          </p:cNvSpPr>
          <p:nvPr/>
        </p:nvSpPr>
        <p:spPr bwMode="auto">
          <a:xfrm>
            <a:off x="4848296" y="1700808"/>
            <a:ext cx="4536504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sl-SI" kern="0" dirty="0"/>
          </a:p>
          <a:p>
            <a:r>
              <a:rPr lang="sl-SI" kern="0" dirty="0">
                <a:solidFill>
                  <a:srgbClr val="0D0D0D"/>
                </a:solidFill>
              </a:rPr>
              <a:t>izvajalec </a:t>
            </a:r>
            <a:r>
              <a:rPr lang="sl-SI" kern="0" dirty="0" err="1">
                <a:solidFill>
                  <a:srgbClr val="0D0D0D"/>
                </a:solidFill>
              </a:rPr>
              <a:t>suhomontažne</a:t>
            </a:r>
            <a:r>
              <a:rPr lang="sl-SI" kern="0" dirty="0">
                <a:solidFill>
                  <a:srgbClr val="0D0D0D"/>
                </a:solidFill>
              </a:rPr>
              <a:t> gradnje,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pečar keramik,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dimnikar,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gozdar, </a:t>
            </a:r>
          </a:p>
          <a:p>
            <a:r>
              <a:rPr lang="sl-SI" kern="0" dirty="0">
                <a:solidFill>
                  <a:srgbClr val="0D0D0D"/>
                </a:solidFill>
              </a:rPr>
              <a:t>slikopleskar</a:t>
            </a:r>
          </a:p>
          <a:p>
            <a:r>
              <a:rPr lang="sl-SI" kern="0" dirty="0">
                <a:solidFill>
                  <a:srgbClr val="0D0D0D"/>
                </a:solidFill>
              </a:rPr>
              <a:t>gastronom hotelir</a:t>
            </a:r>
          </a:p>
          <a:p>
            <a:pPr marL="0" indent="0">
              <a:buNone/>
            </a:pPr>
            <a:endParaRPr lang="sl-SI" kern="0" dirty="0"/>
          </a:p>
        </p:txBody>
      </p:sp>
    </p:spTree>
    <p:extLst>
      <p:ext uri="{BB962C8B-B14F-4D97-AF65-F5344CB8AC3E}">
        <p14:creationId xmlns:p14="http://schemas.microsoft.com/office/powerpoint/2010/main" val="26501801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 txBox="1">
            <a:spLocks/>
          </p:cNvSpPr>
          <p:nvPr/>
        </p:nvSpPr>
        <p:spPr>
          <a:xfrm>
            <a:off x="457200" y="476672"/>
            <a:ext cx="7931224" cy="79695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sl-SI" sz="3200" b="1" dirty="0">
                <a:solidFill>
                  <a:srgbClr val="00B050"/>
                </a:solidFill>
              </a:rPr>
              <a:t>ŠTIPENDIJE ZA DEFICITARNE POKLICE</a:t>
            </a:r>
          </a:p>
        </p:txBody>
      </p:sp>
      <p:sp>
        <p:nvSpPr>
          <p:cNvPr id="5" name="Ograda vsebine 2"/>
          <p:cNvSpPr txBox="1">
            <a:spLocks/>
          </p:cNvSpPr>
          <p:nvPr/>
        </p:nvSpPr>
        <p:spPr>
          <a:xfrm>
            <a:off x="457200" y="1523219"/>
            <a:ext cx="2674640" cy="6557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sl-SI" sz="3200" dirty="0"/>
              <a:t>Za 2024/25:</a:t>
            </a:r>
          </a:p>
        </p:txBody>
      </p:sp>
      <p:sp>
        <p:nvSpPr>
          <p:cNvPr id="7" name="Ograda vsebine 2"/>
          <p:cNvSpPr txBox="1">
            <a:spLocks/>
          </p:cNvSpPr>
          <p:nvPr/>
        </p:nvSpPr>
        <p:spPr bwMode="auto">
          <a:xfrm>
            <a:off x="5436096" y="1628800"/>
            <a:ext cx="2808312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l-SI" kern="0" dirty="0">
                <a:solidFill>
                  <a:srgbClr val="0D0D0D"/>
                </a:solidFill>
              </a:rPr>
              <a:t>zidar</a:t>
            </a:r>
          </a:p>
          <a:p>
            <a:r>
              <a:rPr lang="sl-SI" dirty="0">
                <a:solidFill>
                  <a:srgbClr val="0D0D0D"/>
                </a:solidFill>
              </a:rPr>
              <a:t>tapetnik</a:t>
            </a:r>
          </a:p>
          <a:p>
            <a:r>
              <a:rPr lang="sl-SI" dirty="0">
                <a:solidFill>
                  <a:srgbClr val="0D0D0D"/>
                </a:solidFill>
              </a:rPr>
              <a:t>slaščičar</a:t>
            </a:r>
          </a:p>
          <a:p>
            <a:r>
              <a:rPr lang="sl-SI" dirty="0">
                <a:solidFill>
                  <a:srgbClr val="0D0D0D"/>
                </a:solidFill>
              </a:rPr>
              <a:t>steklar</a:t>
            </a:r>
          </a:p>
          <a:p>
            <a:r>
              <a:rPr lang="sl-SI" dirty="0">
                <a:solidFill>
                  <a:srgbClr val="0D0D0D"/>
                </a:solidFill>
              </a:rPr>
              <a:t>tehnik steklarstva</a:t>
            </a:r>
          </a:p>
          <a:p>
            <a:endParaRPr lang="sl-SI" kern="0" dirty="0"/>
          </a:p>
          <a:p>
            <a:endParaRPr lang="sl-SI" kern="0" dirty="0"/>
          </a:p>
        </p:txBody>
      </p:sp>
      <p:sp>
        <p:nvSpPr>
          <p:cNvPr id="10" name="Ograda vsebine 2"/>
          <p:cNvSpPr txBox="1">
            <a:spLocks/>
          </p:cNvSpPr>
          <p:nvPr/>
        </p:nvSpPr>
        <p:spPr bwMode="auto">
          <a:xfrm>
            <a:off x="457200" y="2284512"/>
            <a:ext cx="4330824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l-SI" dirty="0">
                <a:solidFill>
                  <a:srgbClr val="0D0D0D"/>
                </a:solidFill>
              </a:rPr>
              <a:t>izdelovalec kovinskih konstrukcij</a:t>
            </a:r>
          </a:p>
          <a:p>
            <a:r>
              <a:rPr lang="sl-SI" dirty="0">
                <a:solidFill>
                  <a:srgbClr val="0D0D0D"/>
                </a:solidFill>
              </a:rPr>
              <a:t>inštalater strojnih instalacij</a:t>
            </a:r>
          </a:p>
          <a:p>
            <a:r>
              <a:rPr lang="sl-SI" kern="0" dirty="0">
                <a:solidFill>
                  <a:srgbClr val="0D0D0D"/>
                </a:solidFill>
              </a:rPr>
              <a:t>mizar</a:t>
            </a:r>
          </a:p>
          <a:p>
            <a:r>
              <a:rPr lang="sl-SI" kern="0" dirty="0">
                <a:solidFill>
                  <a:srgbClr val="0D0D0D"/>
                </a:solidFill>
              </a:rPr>
              <a:t>tesar</a:t>
            </a:r>
          </a:p>
          <a:p>
            <a:pPr marL="0" indent="0">
              <a:buNone/>
            </a:pPr>
            <a:endParaRPr lang="sl-SI" kern="0" dirty="0"/>
          </a:p>
          <a:p>
            <a:endParaRPr lang="sl-SI" kern="0" dirty="0"/>
          </a:p>
        </p:txBody>
      </p:sp>
    </p:spTree>
    <p:extLst>
      <p:ext uri="{BB962C8B-B14F-4D97-AF65-F5344CB8AC3E}">
        <p14:creationId xmlns:p14="http://schemas.microsoft.com/office/powerpoint/2010/main" val="19325827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385175" cy="1431925"/>
          </a:xfrm>
        </p:spPr>
        <p:txBody>
          <a:bodyPr/>
          <a:lstStyle/>
          <a:p>
            <a:pPr algn="ctr">
              <a:defRPr/>
            </a:pPr>
            <a:r>
              <a:rPr lang="sl-SI" dirty="0">
                <a:solidFill>
                  <a:srgbClr val="00B050"/>
                </a:solidFill>
              </a:rPr>
              <a:t>ŠTIPENDIJE ZA SLOVENCE V ZAMEJSTVU IN PO SVETU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0825" y="2636838"/>
            <a:ext cx="8569325" cy="3886200"/>
          </a:xfrm>
        </p:spPr>
        <p:txBody>
          <a:bodyPr/>
          <a:lstStyle/>
          <a:p>
            <a:pPr>
              <a:defRPr/>
            </a:pPr>
            <a:r>
              <a:rPr lang="sl-SI" sz="2800" dirty="0"/>
              <a:t>Slovenci, s stalnim prebivališčem zunaj RS, za izobraževanje v </a:t>
            </a:r>
            <a:r>
              <a:rPr lang="sl-SI" sz="2800" dirty="0">
                <a:solidFill>
                  <a:srgbClr val="FF0000"/>
                </a:solidFill>
              </a:rPr>
              <a:t>višješolskem ali visokošolskem </a:t>
            </a:r>
            <a:r>
              <a:rPr lang="sl-SI" sz="2800" dirty="0" err="1"/>
              <a:t>izob</a:t>
            </a:r>
            <a:r>
              <a:rPr lang="sl-SI" sz="2800" dirty="0"/>
              <a:t>. programu </a:t>
            </a:r>
            <a:r>
              <a:rPr lang="sl-SI" sz="2800" dirty="0">
                <a:solidFill>
                  <a:srgbClr val="FF0000"/>
                </a:solidFill>
              </a:rPr>
              <a:t>na izobraževalnih ustanovah v RS. </a:t>
            </a:r>
          </a:p>
          <a:p>
            <a:pPr>
              <a:defRPr/>
            </a:pPr>
            <a:endParaRPr lang="sl-SI" sz="1050" dirty="0"/>
          </a:p>
          <a:p>
            <a:pPr>
              <a:defRPr/>
            </a:pPr>
            <a:r>
              <a:rPr lang="sl-SI" sz="2800" dirty="0"/>
              <a:t>Razpis objavljen na </a:t>
            </a:r>
            <a:r>
              <a:rPr lang="sl-SI" sz="2000" dirty="0"/>
              <a:t>https://www.srips-rs.si/stipendije/stipendije-za-studij-slovencev-v-zamejstvu-in-po-svetu-v-sloveniji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l-SI" sz="1050" dirty="0"/>
          </a:p>
          <a:p>
            <a:pPr marL="0" indent="0">
              <a:buFont typeface="Wingdings" pitchFamily="2" charset="2"/>
              <a:buNone/>
              <a:defRPr/>
            </a:pPr>
            <a:endParaRPr lang="sl-SI" sz="1050" dirty="0"/>
          </a:p>
          <a:p>
            <a:pPr>
              <a:defRPr/>
            </a:pPr>
            <a:r>
              <a:rPr lang="sl-SI" sz="2800" dirty="0"/>
              <a:t>Višina štipendije = 236,97 €</a:t>
            </a:r>
          </a:p>
        </p:txBody>
      </p:sp>
    </p:spTree>
    <p:extLst>
      <p:ext uri="{BB962C8B-B14F-4D97-AF65-F5344CB8AC3E}">
        <p14:creationId xmlns:p14="http://schemas.microsoft.com/office/powerpoint/2010/main" val="37405650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385175" cy="1215926"/>
          </a:xfrm>
        </p:spPr>
        <p:txBody>
          <a:bodyPr/>
          <a:lstStyle/>
          <a:p>
            <a:pPr algn="ctr">
              <a:defRPr/>
            </a:pPr>
            <a:r>
              <a:rPr lang="sl-SI" dirty="0">
                <a:solidFill>
                  <a:srgbClr val="00B050"/>
                </a:solidFill>
              </a:rPr>
              <a:t>OBČINSKE ŠTIPENDIJE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0825" y="1988840"/>
            <a:ext cx="8569325" cy="4534198"/>
          </a:xfrm>
        </p:spPr>
        <p:txBody>
          <a:bodyPr/>
          <a:lstStyle/>
          <a:p>
            <a:pPr>
              <a:defRPr/>
            </a:pPr>
            <a:r>
              <a:rPr lang="sl-SI" sz="2800" dirty="0"/>
              <a:t>Za dijake in študente od 2. </a:t>
            </a:r>
            <a:r>
              <a:rPr lang="sl-SI" sz="2800"/>
              <a:t>letnika dalje: </a:t>
            </a:r>
            <a:r>
              <a:rPr lang="sl-SI" sz="2800" dirty="0"/>
              <a:t>stalno prebivališče v občini Domžale; ne prejemajo druge štipendije; niso v delovnem razmerju; posebej za umetnike </a:t>
            </a:r>
            <a:r>
              <a:rPr lang="sl-SI" sz="2800"/>
              <a:t>in športnike.</a:t>
            </a:r>
            <a:endParaRPr lang="sl-SI" sz="2800" dirty="0"/>
          </a:p>
          <a:p>
            <a:pPr>
              <a:defRPr/>
            </a:pPr>
            <a:endParaRPr lang="sl-SI" sz="2800" dirty="0"/>
          </a:p>
          <a:p>
            <a:pPr>
              <a:defRPr/>
            </a:pPr>
            <a:r>
              <a:rPr lang="sl-SI" sz="2800" dirty="0"/>
              <a:t>Kriteriji: deficitarnost, uspeh.</a:t>
            </a:r>
          </a:p>
          <a:p>
            <a:pPr marL="0" indent="0">
              <a:buNone/>
              <a:defRPr/>
            </a:pPr>
            <a:endParaRPr lang="sl-SI" sz="2800" dirty="0"/>
          </a:p>
          <a:p>
            <a:pPr>
              <a:defRPr/>
            </a:pPr>
            <a:r>
              <a:rPr lang="sl-SI" sz="2800" dirty="0"/>
              <a:t>Razpis objavljen v septembru na spletnih straneh občine Domžale.</a:t>
            </a:r>
            <a:endParaRPr lang="sl-SI" sz="1050" dirty="0"/>
          </a:p>
        </p:txBody>
      </p:sp>
    </p:spTree>
    <p:extLst>
      <p:ext uri="{BB962C8B-B14F-4D97-AF65-F5344CB8AC3E}">
        <p14:creationId xmlns:p14="http://schemas.microsoft.com/office/powerpoint/2010/main" val="9985836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B050"/>
                </a:solidFill>
              </a:rPr>
              <a:t>DRUGE ŠTIPENDIJE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>
                <a:solidFill>
                  <a:srgbClr val="FF0000"/>
                </a:solidFill>
              </a:rPr>
              <a:t>Štipendije državnih organov</a:t>
            </a:r>
            <a:r>
              <a:rPr lang="sl-SI" sz="2800" dirty="0"/>
              <a:t>: </a:t>
            </a:r>
            <a:r>
              <a:rPr lang="sl-SI" sz="2600" dirty="0"/>
              <a:t>posamezna ministrstva (npr. ministrstvo za kulturo, za javno upravo, za obrambo)</a:t>
            </a:r>
          </a:p>
          <a:p>
            <a:r>
              <a:rPr lang="sl-SI" sz="2800" dirty="0">
                <a:solidFill>
                  <a:srgbClr val="FF0000"/>
                </a:solidFill>
              </a:rPr>
              <a:t>Štipendije nepridobitnih organizacij</a:t>
            </a:r>
            <a:r>
              <a:rPr lang="sl-SI" sz="2800" dirty="0"/>
              <a:t>: </a:t>
            </a:r>
            <a:r>
              <a:rPr lang="sl-SI" sz="2600" dirty="0"/>
              <a:t>ustanova dr. Antona Trstenjaka, </a:t>
            </a:r>
            <a:r>
              <a:rPr lang="sl-SI" sz="2600" dirty="0" err="1"/>
              <a:t>Fudacija</a:t>
            </a:r>
            <a:r>
              <a:rPr lang="sl-SI" sz="2600" dirty="0"/>
              <a:t> </a:t>
            </a:r>
            <a:r>
              <a:rPr lang="sl-SI" sz="2600" dirty="0" err="1"/>
              <a:t>Parus</a:t>
            </a:r>
            <a:r>
              <a:rPr lang="sl-SI" sz="2600" dirty="0"/>
              <a:t>, Fundacija Leona Štuklja, Izobraževalna fundacija Pomurja, AS fundacija, Likarjev sklad, Fundacija Marof, Štipendijski sklad Univerze na Primorskem</a:t>
            </a:r>
          </a:p>
          <a:p>
            <a:r>
              <a:rPr lang="sl-SI" sz="2800" dirty="0">
                <a:solidFill>
                  <a:srgbClr val="FF0000"/>
                </a:solidFill>
              </a:rPr>
              <a:t>Štipendije tujih ustanov</a:t>
            </a:r>
            <a:r>
              <a:rPr lang="sl-SI" sz="2800" dirty="0"/>
              <a:t>: </a:t>
            </a:r>
            <a:r>
              <a:rPr lang="sl-SI" sz="2600" dirty="0"/>
              <a:t>štipendije izobraževalnih ustanov, vlad, drugih javnih ustanov, nevladnih organizacij</a:t>
            </a:r>
          </a:p>
        </p:txBody>
      </p:sp>
    </p:spTree>
    <p:extLst>
      <p:ext uri="{BB962C8B-B14F-4D97-AF65-F5344CB8AC3E}">
        <p14:creationId xmlns:p14="http://schemas.microsoft.com/office/powerpoint/2010/main" val="13024873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229600" cy="939800"/>
          </a:xfrm>
          <a:noFill/>
        </p:spPr>
        <p:txBody>
          <a:bodyPr/>
          <a:lstStyle/>
          <a:p>
            <a:pPr algn="ctr" defTabSz="912813" eaLnBrk="1" hangingPunct="1"/>
            <a:r>
              <a:rPr lang="sl-SI" sz="4000" b="1" dirty="0">
                <a:solidFill>
                  <a:srgbClr val="FF0000"/>
                </a:solidFill>
              </a:rPr>
              <a:t>V I R I</a:t>
            </a:r>
          </a:p>
        </p:txBody>
      </p:sp>
      <p:sp>
        <p:nvSpPr>
          <p:cNvPr id="21507" name="Rectangle 5"/>
          <p:cNvSpPr>
            <a:spLocks noGrp="1" noRot="1" noChangeArrowheads="1"/>
          </p:cNvSpPr>
          <p:nvPr>
            <p:ph type="body" idx="1"/>
          </p:nvPr>
        </p:nvSpPr>
        <p:spPr>
          <a:xfrm>
            <a:off x="467544" y="1143435"/>
            <a:ext cx="8229600" cy="5040312"/>
          </a:xfrm>
          <a:noFill/>
        </p:spPr>
        <p:txBody>
          <a:bodyPr/>
          <a:lstStyle/>
          <a:p>
            <a:pPr defTabSz="912813" eaLnBrk="1" hangingPunct="1">
              <a:lnSpc>
                <a:spcPct val="80000"/>
              </a:lnSpc>
            </a:pPr>
            <a:r>
              <a:rPr lang="sl-SI" sz="2400" dirty="0"/>
              <a:t>Razpis za vpis v šolsko leto 2025/2026</a:t>
            </a:r>
          </a:p>
          <a:p>
            <a:pPr marL="0" indent="0" defTabSz="912813" eaLnBrk="1" hangingPunct="1">
              <a:lnSpc>
                <a:spcPct val="80000"/>
              </a:lnSpc>
              <a:buNone/>
            </a:pPr>
            <a:endParaRPr lang="sl-SI" sz="1050" dirty="0"/>
          </a:p>
          <a:p>
            <a:pPr defTabSz="912813" eaLnBrk="1" hangingPunct="1">
              <a:lnSpc>
                <a:spcPct val="80000"/>
              </a:lnSpc>
            </a:pPr>
            <a:r>
              <a:rPr lang="sl-SI" sz="2400" dirty="0"/>
              <a:t>Brošure in spletne strani srednjih šol</a:t>
            </a:r>
          </a:p>
          <a:p>
            <a:pPr defTabSz="912813" eaLnBrk="1" hangingPunct="1">
              <a:lnSpc>
                <a:spcPct val="80000"/>
              </a:lnSpc>
            </a:pPr>
            <a:endParaRPr lang="sl-SI" sz="1000" dirty="0"/>
          </a:p>
          <a:p>
            <a:pPr defTabSz="912813" eaLnBrk="1" hangingPunct="1">
              <a:lnSpc>
                <a:spcPct val="80000"/>
              </a:lnSpc>
            </a:pPr>
            <a:r>
              <a:rPr lang="sl-SI" sz="2400" dirty="0" err="1"/>
              <a:t>Mojaizbira</a:t>
            </a:r>
            <a:r>
              <a:rPr lang="sl-SI" sz="2400" dirty="0"/>
              <a:t>: </a:t>
            </a:r>
            <a:r>
              <a:rPr lang="sl-SI" sz="2400" u="sng" dirty="0">
                <a:solidFill>
                  <a:schemeClr val="hlink"/>
                </a:solidFill>
                <a:hlinkClick r:id="rId2"/>
              </a:rPr>
              <a:t>www.mojaizbira.si</a:t>
            </a:r>
            <a:endParaRPr lang="sl-SI" sz="2400" u="sng" dirty="0">
              <a:solidFill>
                <a:schemeClr val="hlink"/>
              </a:solidFill>
            </a:endParaRPr>
          </a:p>
          <a:p>
            <a:pPr defTabSz="912813" eaLnBrk="1" hangingPunct="1">
              <a:lnSpc>
                <a:spcPct val="80000"/>
              </a:lnSpc>
            </a:pPr>
            <a:r>
              <a:rPr lang="sl-SI" sz="2400" dirty="0"/>
              <a:t>Dijaški svet: </a:t>
            </a:r>
            <a:r>
              <a:rPr lang="sl-SI" sz="2400" u="sng" dirty="0">
                <a:solidFill>
                  <a:schemeClr val="hlink"/>
                </a:solidFill>
              </a:rPr>
              <a:t>www.dijaskisvet.si</a:t>
            </a:r>
          </a:p>
          <a:p>
            <a:pPr defTabSz="912813" eaLnBrk="1" hangingPunct="1">
              <a:lnSpc>
                <a:spcPct val="80000"/>
              </a:lnSpc>
            </a:pPr>
            <a:endParaRPr lang="sl-SI" sz="1050" u="sng" dirty="0">
              <a:solidFill>
                <a:schemeClr val="hlink"/>
              </a:solidFill>
            </a:endParaRPr>
          </a:p>
          <a:p>
            <a:pPr defTabSz="912813" eaLnBrk="1" hangingPunct="1">
              <a:lnSpc>
                <a:spcPct val="80000"/>
              </a:lnSpc>
            </a:pPr>
            <a:r>
              <a:rPr lang="sl-SI" sz="2400" u="sng" dirty="0">
                <a:solidFill>
                  <a:schemeClr val="accent6">
                    <a:lumMod val="75000"/>
                  </a:schemeClr>
                </a:solidFill>
                <a:hlinkClick r:id="rId3"/>
              </a:rPr>
              <a:t>https://www.gov.si/teme/vpis-v-srednjo-solo/</a:t>
            </a:r>
            <a:endParaRPr lang="sl-SI" sz="2400" u="sng" dirty="0">
              <a:solidFill>
                <a:schemeClr val="accent6">
                  <a:lumMod val="75000"/>
                </a:schemeClr>
              </a:solidFill>
            </a:endParaRPr>
          </a:p>
          <a:p>
            <a:pPr defTabSz="912813" eaLnBrk="1" hangingPunct="1">
              <a:lnSpc>
                <a:spcPct val="80000"/>
              </a:lnSpc>
            </a:pPr>
            <a:endParaRPr lang="sl-SI" sz="1050" dirty="0"/>
          </a:p>
          <a:p>
            <a:pPr defTabSz="912813" eaLnBrk="1" hangingPunct="1">
              <a:lnSpc>
                <a:spcPct val="80000"/>
              </a:lnSpc>
            </a:pPr>
            <a:r>
              <a:rPr lang="sl-SI" sz="2400" dirty="0"/>
              <a:t>Zavod za zaposlovanje: </a:t>
            </a:r>
            <a:r>
              <a:rPr lang="sl-SI" sz="2400" dirty="0">
                <a:hlinkClick r:id="rId4"/>
              </a:rPr>
              <a:t>https://www.ess.gov.si/iskalci-zaposlitve/poklici-in-kompetence/opisi-poklicev/#/</a:t>
            </a:r>
            <a:endParaRPr lang="sl-SI" sz="2400" dirty="0"/>
          </a:p>
          <a:p>
            <a:pPr defTabSz="912813" eaLnBrk="1" hangingPunct="1">
              <a:lnSpc>
                <a:spcPct val="80000"/>
              </a:lnSpc>
            </a:pPr>
            <a:endParaRPr lang="sl-SI" sz="1050" dirty="0">
              <a:solidFill>
                <a:schemeClr val="tx2"/>
              </a:solidFill>
            </a:endParaRPr>
          </a:p>
          <a:p>
            <a:pPr defTabSz="912813" eaLnBrk="1" hangingPunct="1">
              <a:lnSpc>
                <a:spcPct val="80000"/>
              </a:lnSpc>
            </a:pPr>
            <a:r>
              <a:rPr lang="sl-SI" sz="2400" u="sng" dirty="0" err="1">
                <a:solidFill>
                  <a:schemeClr val="hlink"/>
                </a:solidFill>
              </a:rPr>
              <a:t>www.cpi.si</a:t>
            </a:r>
            <a:endParaRPr lang="sl-SI" sz="2400" u="sng" dirty="0">
              <a:solidFill>
                <a:schemeClr val="hlink"/>
              </a:solidFill>
            </a:endParaRPr>
          </a:p>
          <a:p>
            <a:pPr defTabSz="912813" eaLnBrk="1" hangingPunct="1">
              <a:lnSpc>
                <a:spcPct val="80000"/>
              </a:lnSpc>
              <a:buNone/>
            </a:pPr>
            <a:endParaRPr lang="sl-SI" sz="1050" dirty="0"/>
          </a:p>
          <a:p>
            <a:pPr defTabSz="912813" eaLnBrk="1" hangingPunct="1">
              <a:lnSpc>
                <a:spcPct val="80000"/>
              </a:lnSpc>
            </a:pPr>
            <a:r>
              <a:rPr lang="sl-SI" sz="2400" dirty="0"/>
              <a:t>Srednje šole</a:t>
            </a:r>
          </a:p>
          <a:p>
            <a:pPr defTabSz="912813" eaLnBrk="1" hangingPunct="1">
              <a:lnSpc>
                <a:spcPct val="80000"/>
              </a:lnSpc>
            </a:pPr>
            <a:r>
              <a:rPr lang="sl-SI" sz="2400" dirty="0"/>
              <a:t>Zakon o štipendiranju</a:t>
            </a:r>
          </a:p>
          <a:p>
            <a:pPr defTabSz="912813" eaLnBrk="1" hangingPunct="1">
              <a:lnSpc>
                <a:spcPct val="80000"/>
              </a:lnSpc>
            </a:pPr>
            <a:endParaRPr lang="sl-SI" sz="1050" dirty="0"/>
          </a:p>
          <a:p>
            <a:pPr defTabSz="912813" eaLnBrk="1" hangingPunct="1">
              <a:lnSpc>
                <a:spcPct val="80000"/>
              </a:lnSpc>
            </a:pPr>
            <a:r>
              <a:rPr lang="sl-SI" sz="2400" dirty="0"/>
              <a:t>Prijatelji, družinski člani, svetovalni delavci.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sl-SI" dirty="0"/>
              <a:t>NOVOSTI RAZPISA </a:t>
            </a:r>
            <a:r>
              <a:rPr lang="sl-SI" sz="1800" dirty="0"/>
              <a:t>(osrednjeslovenska regija)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3886200"/>
          </a:xfrm>
        </p:spPr>
        <p:txBody>
          <a:bodyPr/>
          <a:lstStyle/>
          <a:p>
            <a:pPr marL="0" indent="0">
              <a:buNone/>
            </a:pPr>
            <a:endParaRPr lang="sl-SI" sz="2800" dirty="0"/>
          </a:p>
          <a:p>
            <a:r>
              <a:rPr lang="sl-SI" sz="2800" b="1" dirty="0">
                <a:solidFill>
                  <a:srgbClr val="00B050"/>
                </a:solidFill>
              </a:rPr>
              <a:t>POVEČALI	VPIS</a:t>
            </a:r>
            <a:r>
              <a:rPr lang="sl-SI" sz="2800" dirty="0"/>
              <a:t>:</a:t>
            </a:r>
          </a:p>
          <a:p>
            <a:pPr>
              <a:buFontTx/>
              <a:buChar char="-"/>
            </a:pPr>
            <a:r>
              <a:rPr lang="sl-SI" sz="2800" dirty="0"/>
              <a:t>Pomočnik v biotehniki in oskrbi: 64 (prej 48)</a:t>
            </a:r>
          </a:p>
          <a:p>
            <a:pPr>
              <a:buFontTx/>
              <a:buChar char="-"/>
            </a:pPr>
            <a:r>
              <a:rPr lang="sl-SI" sz="2800" dirty="0"/>
              <a:t>Živilsko prehranski tehnik: 56 (prej 28)</a:t>
            </a:r>
          </a:p>
          <a:p>
            <a:pPr>
              <a:buFontTx/>
              <a:buChar char="-"/>
            </a:pPr>
            <a:r>
              <a:rPr lang="sl-SI" sz="2800" dirty="0"/>
              <a:t>Tehnik računalništva – SŠ Domžale: 56 (prej 28)</a:t>
            </a:r>
          </a:p>
          <a:p>
            <a:pPr>
              <a:buFontTx/>
              <a:buChar char="-"/>
            </a:pPr>
            <a:r>
              <a:rPr lang="sl-SI" sz="2800" dirty="0"/>
              <a:t>Teh laboratorijske biomedicine: 56 (prej 28)</a:t>
            </a:r>
          </a:p>
          <a:p>
            <a:pPr>
              <a:buFontTx/>
              <a:buChar char="-"/>
            </a:pPr>
            <a:r>
              <a:rPr lang="sl-SI" sz="2800" dirty="0"/>
              <a:t>Gastronom hoteli: 78 (prej 52)</a:t>
            </a:r>
          </a:p>
          <a:p>
            <a:pPr>
              <a:buFontTx/>
              <a:buChar char="-"/>
            </a:pPr>
            <a:r>
              <a:rPr lang="sl-SI" sz="2800" dirty="0"/>
              <a:t>Gastronomsko </a:t>
            </a:r>
            <a:r>
              <a:rPr lang="sl-SI" sz="2800" dirty="0" err="1"/>
              <a:t>tuiristični</a:t>
            </a:r>
            <a:r>
              <a:rPr lang="sl-SI" sz="2800" dirty="0"/>
              <a:t> tehnik: 168 (prej 140)</a:t>
            </a:r>
          </a:p>
          <a:p>
            <a:pPr>
              <a:buFontTx/>
              <a:buChar char="-"/>
            </a:pPr>
            <a:r>
              <a:rPr lang="sl-SI" sz="2800" dirty="0"/>
              <a:t>Gimnazija Želimlje: 84 (prej 56)</a:t>
            </a:r>
          </a:p>
          <a:p>
            <a:pPr>
              <a:buFontTx/>
              <a:buChar char="-"/>
            </a:pPr>
            <a:r>
              <a:rPr lang="sl-SI" sz="2800" dirty="0"/>
              <a:t>Škofijska gimnazija LJ: 168 (prej 140)</a:t>
            </a:r>
          </a:p>
          <a:p>
            <a:pPr marL="0" indent="0">
              <a:buNone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0857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215F96-751D-450B-9674-D03C73714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  <a:p>
            <a:r>
              <a:rPr lang="sl-SI" b="1" dirty="0">
                <a:solidFill>
                  <a:srgbClr val="00B050"/>
                </a:solidFill>
              </a:rPr>
              <a:t>ZMANJŠALI	VPIS</a:t>
            </a:r>
            <a:r>
              <a:rPr lang="sl-SI" dirty="0"/>
              <a:t>:</a:t>
            </a:r>
          </a:p>
          <a:p>
            <a:pPr>
              <a:buFontTx/>
              <a:buChar char="-"/>
            </a:pPr>
            <a:r>
              <a:rPr lang="sl-SI" dirty="0"/>
              <a:t>Naravovarstveni tehnik: 56 (prej 84)</a:t>
            </a:r>
          </a:p>
          <a:p>
            <a:pPr>
              <a:buFontTx/>
              <a:buChar char="-"/>
            </a:pPr>
            <a:r>
              <a:rPr lang="sl-SI" dirty="0"/>
              <a:t>Tesar: 10 (prej 26)</a:t>
            </a:r>
          </a:p>
          <a:p>
            <a:pPr>
              <a:buFontTx/>
              <a:buChar char="-"/>
            </a:pPr>
            <a:r>
              <a:rPr lang="sl-SI" dirty="0"/>
              <a:t>Zidar: 10 (prej 26)</a:t>
            </a:r>
          </a:p>
          <a:p>
            <a:pPr>
              <a:buFontTx/>
              <a:buChar char="-"/>
            </a:pPr>
            <a:r>
              <a:rPr lang="sl-SI" dirty="0"/>
              <a:t>Kamnosek: 6 (prej 26)</a:t>
            </a:r>
          </a:p>
          <a:p>
            <a:pPr>
              <a:buFontTx/>
              <a:buChar char="-"/>
            </a:pPr>
            <a:r>
              <a:rPr lang="sl-SI" dirty="0"/>
              <a:t>Oblikovalec kovin orodjar: 26 (prej 52)</a:t>
            </a:r>
          </a:p>
          <a:p>
            <a:endParaRPr lang="sl-SI" dirty="0"/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F97F5161-A875-4CDD-8C4C-1F4E143B5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solidFill>
            <a:srgbClr val="FFFF00"/>
          </a:solidFill>
        </p:spPr>
        <p:txBody>
          <a:bodyPr/>
          <a:lstStyle/>
          <a:p>
            <a:r>
              <a:rPr lang="sl-SI" dirty="0"/>
              <a:t>NOVOSTI RAZPISA </a:t>
            </a:r>
            <a:r>
              <a:rPr lang="sl-SI" sz="1800" dirty="0"/>
              <a:t>(osrednjeslovenska regija)</a:t>
            </a:r>
          </a:p>
        </p:txBody>
      </p:sp>
    </p:spTree>
    <p:extLst>
      <p:ext uri="{BB962C8B-B14F-4D97-AF65-F5344CB8AC3E}">
        <p14:creationId xmlns:p14="http://schemas.microsoft.com/office/powerpoint/2010/main" val="210061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76672"/>
            <a:ext cx="8784976" cy="1371600"/>
          </a:xfrm>
        </p:spPr>
        <p:txBody>
          <a:bodyPr/>
          <a:lstStyle/>
          <a:p>
            <a:pPr algn="ctr" defTabSz="912813" eaLnBrk="1" hangingPunct="1"/>
            <a:r>
              <a:rPr lang="sl-SI" sz="4000" b="1" dirty="0">
                <a:solidFill>
                  <a:srgbClr val="FF0000"/>
                </a:solidFill>
              </a:rPr>
              <a:t>VRSTE PROGRAMOV </a:t>
            </a:r>
            <a:r>
              <a:rPr lang="sl-SI" sz="4000" b="1" dirty="0"/>
              <a:t>in splošni ter posebni </a:t>
            </a:r>
            <a:r>
              <a:rPr lang="sl-SI" sz="4000" b="1" dirty="0">
                <a:solidFill>
                  <a:srgbClr val="FF0000"/>
                </a:solidFill>
              </a:rPr>
              <a:t>POGOJI</a:t>
            </a:r>
            <a:r>
              <a:rPr lang="sl-SI" sz="4000" b="1" dirty="0"/>
              <a:t> za vpis</a:t>
            </a:r>
            <a:r>
              <a:rPr lang="sl-SI" sz="4000" dirty="0"/>
              <a:t> </a:t>
            </a:r>
            <a:r>
              <a:rPr lang="sl-SI" sz="2000" dirty="0"/>
              <a:t>(Priloga I, 2-4 str.)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2000250"/>
            <a:ext cx="8229600" cy="4378325"/>
          </a:xfrm>
        </p:spPr>
        <p:txBody>
          <a:bodyPr/>
          <a:lstStyle/>
          <a:p>
            <a:pPr defTabSz="912813" eaLnBrk="1" hangingPunct="1">
              <a:lnSpc>
                <a:spcPct val="90000"/>
              </a:lnSpc>
            </a:pPr>
            <a:r>
              <a:rPr lang="sl-SI" sz="2800" dirty="0"/>
              <a:t>Vrste srednješolskih programov</a:t>
            </a:r>
          </a:p>
          <a:p>
            <a:pPr defTabSz="912813" eaLnBrk="1" hangingPunct="1">
              <a:lnSpc>
                <a:spcPct val="90000"/>
              </a:lnSpc>
            </a:pPr>
            <a:endParaRPr lang="sl-SI" sz="1600" dirty="0"/>
          </a:p>
          <a:p>
            <a:pPr defTabSz="912813" eaLnBrk="1" hangingPunct="1">
              <a:lnSpc>
                <a:spcPct val="90000"/>
              </a:lnSpc>
            </a:pPr>
            <a:r>
              <a:rPr lang="sl-SI" sz="2800" dirty="0"/>
              <a:t>Psihofizična sposobnost (zdravniško potrdilo)</a:t>
            </a:r>
          </a:p>
          <a:p>
            <a:pPr defTabSz="912813" eaLnBrk="1" hangingPunct="1">
              <a:lnSpc>
                <a:spcPct val="90000"/>
              </a:lnSpc>
            </a:pPr>
            <a:endParaRPr lang="sl-SI" sz="1600" dirty="0"/>
          </a:p>
          <a:p>
            <a:pPr defTabSz="912813" eaLnBrk="1" hangingPunct="1">
              <a:lnSpc>
                <a:spcPct val="90000"/>
              </a:lnSpc>
            </a:pPr>
            <a:r>
              <a:rPr lang="sl-SI" sz="2800" dirty="0"/>
              <a:t>Posebna nadarjenost (preizkus nadarjenosti)</a:t>
            </a:r>
          </a:p>
          <a:p>
            <a:pPr defTabSz="912813" eaLnBrk="1" hangingPunct="1">
              <a:lnSpc>
                <a:spcPct val="90000"/>
              </a:lnSpc>
            </a:pPr>
            <a:endParaRPr lang="sl-SI" sz="1600" dirty="0"/>
          </a:p>
          <a:p>
            <a:pPr defTabSz="912813" eaLnBrk="1" hangingPunct="1">
              <a:lnSpc>
                <a:spcPct val="90000"/>
              </a:lnSpc>
            </a:pPr>
            <a:r>
              <a:rPr lang="sl-SI" sz="2800" dirty="0"/>
              <a:t>Starost</a:t>
            </a:r>
          </a:p>
          <a:p>
            <a:pPr defTabSz="912813" eaLnBrk="1" hangingPunct="1">
              <a:lnSpc>
                <a:spcPct val="90000"/>
              </a:lnSpc>
            </a:pPr>
            <a:endParaRPr lang="sl-SI" sz="1600" dirty="0"/>
          </a:p>
          <a:p>
            <a:pPr defTabSz="912813" eaLnBrk="1" hangingPunct="1">
              <a:lnSpc>
                <a:spcPct val="90000"/>
              </a:lnSpc>
            </a:pPr>
            <a:r>
              <a:rPr lang="sl-SI" sz="2800" dirty="0"/>
              <a:t>Športni dosežki</a:t>
            </a:r>
          </a:p>
          <a:p>
            <a:pPr defTabSz="912813" eaLnBrk="1" hangingPunct="1">
              <a:lnSpc>
                <a:spcPct val="90000"/>
              </a:lnSpc>
            </a:pPr>
            <a:endParaRPr lang="sl-SI" sz="1600" dirty="0"/>
          </a:p>
          <a:p>
            <a:pPr defTabSz="912813" eaLnBrk="1" hangingPunct="1">
              <a:lnSpc>
                <a:spcPct val="90000"/>
              </a:lnSpc>
            </a:pPr>
            <a:r>
              <a:rPr lang="sl-SI" sz="2800" dirty="0"/>
              <a:t>Pogovor z učencem in starši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otnik 2"/>
          <p:cNvSpPr/>
          <p:nvPr/>
        </p:nvSpPr>
        <p:spPr>
          <a:xfrm>
            <a:off x="1285875" y="3184525"/>
            <a:ext cx="1785938" cy="5000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387" name="PoljeZBesedilom 5"/>
          <p:cNvSpPr txBox="1">
            <a:spLocks noChangeArrowheads="1"/>
          </p:cNvSpPr>
          <p:nvPr/>
        </p:nvSpPr>
        <p:spPr bwMode="auto">
          <a:xfrm>
            <a:off x="1285875" y="3255963"/>
            <a:ext cx="1785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Splošna matura</a:t>
            </a:r>
          </a:p>
        </p:txBody>
      </p:sp>
      <p:sp>
        <p:nvSpPr>
          <p:cNvPr id="7" name="Zaobljeni pravokotnik 6"/>
          <p:cNvSpPr/>
          <p:nvPr/>
        </p:nvSpPr>
        <p:spPr>
          <a:xfrm>
            <a:off x="3384550" y="3124200"/>
            <a:ext cx="1785938" cy="5000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389" name="PoljeZBesedilom 7"/>
          <p:cNvSpPr txBox="1">
            <a:spLocks noChangeArrowheads="1"/>
          </p:cNvSpPr>
          <p:nvPr/>
        </p:nvSpPr>
        <p:spPr bwMode="auto">
          <a:xfrm>
            <a:off x="3384550" y="3195638"/>
            <a:ext cx="1857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Poklicna matura</a:t>
            </a:r>
          </a:p>
        </p:txBody>
      </p:sp>
      <p:sp>
        <p:nvSpPr>
          <p:cNvPr id="12" name="Zaobljeni pravokotnik 11"/>
          <p:cNvSpPr/>
          <p:nvPr/>
        </p:nvSpPr>
        <p:spPr>
          <a:xfrm>
            <a:off x="1143000" y="327025"/>
            <a:ext cx="2357438" cy="22860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391" name="PoljeZBesedilom 10"/>
          <p:cNvSpPr txBox="1">
            <a:spLocks noChangeArrowheads="1"/>
          </p:cNvSpPr>
          <p:nvPr/>
        </p:nvSpPr>
        <p:spPr bwMode="auto">
          <a:xfrm>
            <a:off x="1214438" y="684213"/>
            <a:ext cx="22145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Enoviti magisterski  študijski program druge stopnje</a:t>
            </a:r>
          </a:p>
        </p:txBody>
      </p:sp>
      <p:sp>
        <p:nvSpPr>
          <p:cNvPr id="13" name="Zaobljeni pravokotnik 12"/>
          <p:cNvSpPr/>
          <p:nvPr/>
        </p:nvSpPr>
        <p:spPr>
          <a:xfrm>
            <a:off x="3857625" y="1470025"/>
            <a:ext cx="2357438" cy="11430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393" name="PoljeZBesedilom 13"/>
          <p:cNvSpPr txBox="1">
            <a:spLocks noChangeArrowheads="1"/>
          </p:cNvSpPr>
          <p:nvPr/>
        </p:nvSpPr>
        <p:spPr bwMode="auto">
          <a:xfrm>
            <a:off x="4000500" y="1612900"/>
            <a:ext cx="2000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Univerziteni študijski program prve stopnje</a:t>
            </a:r>
          </a:p>
        </p:txBody>
      </p:sp>
      <p:sp>
        <p:nvSpPr>
          <p:cNvPr id="15" name="Zaobljeni pravokotnik 14"/>
          <p:cNvSpPr/>
          <p:nvPr/>
        </p:nvSpPr>
        <p:spPr>
          <a:xfrm>
            <a:off x="6500813" y="1470025"/>
            <a:ext cx="2357437" cy="11430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395" name="PoljeZBesedilom 15"/>
          <p:cNvSpPr txBox="1">
            <a:spLocks noChangeArrowheads="1"/>
          </p:cNvSpPr>
          <p:nvPr/>
        </p:nvSpPr>
        <p:spPr bwMode="auto">
          <a:xfrm>
            <a:off x="6643688" y="1612900"/>
            <a:ext cx="2000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Visokošolski študijski program prve stopnje</a:t>
            </a:r>
          </a:p>
        </p:txBody>
      </p:sp>
      <p:sp>
        <p:nvSpPr>
          <p:cNvPr id="17" name="Pravokotnik 16"/>
          <p:cNvSpPr/>
          <p:nvPr/>
        </p:nvSpPr>
        <p:spPr>
          <a:xfrm>
            <a:off x="428625" y="252413"/>
            <a:ext cx="357188" cy="207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cxnSp>
        <p:nvCxnSpPr>
          <p:cNvPr id="22" name="Raven puščični konektor 21"/>
          <p:cNvCxnSpPr/>
          <p:nvPr/>
        </p:nvCxnSpPr>
        <p:spPr>
          <a:xfrm rot="5400000" flipH="1" flipV="1">
            <a:off x="1785938" y="2898775"/>
            <a:ext cx="571500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konektor 28"/>
          <p:cNvCxnSpPr/>
          <p:nvPr/>
        </p:nvCxnSpPr>
        <p:spPr>
          <a:xfrm>
            <a:off x="2071688" y="2898775"/>
            <a:ext cx="5500687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uščični konektor 30"/>
          <p:cNvCxnSpPr/>
          <p:nvPr/>
        </p:nvCxnSpPr>
        <p:spPr>
          <a:xfrm rot="5400000" flipH="1" flipV="1">
            <a:off x="4928394" y="2756694"/>
            <a:ext cx="287338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uščični konektor 36"/>
          <p:cNvCxnSpPr/>
          <p:nvPr/>
        </p:nvCxnSpPr>
        <p:spPr>
          <a:xfrm rot="5400000" flipH="1" flipV="1">
            <a:off x="7430294" y="2755106"/>
            <a:ext cx="285750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en konektor 38"/>
          <p:cNvCxnSpPr/>
          <p:nvPr/>
        </p:nvCxnSpPr>
        <p:spPr>
          <a:xfrm rot="5400000" flipH="1" flipV="1">
            <a:off x="4673600" y="3078163"/>
            <a:ext cx="215900" cy="0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en konektor 41"/>
          <p:cNvCxnSpPr/>
          <p:nvPr/>
        </p:nvCxnSpPr>
        <p:spPr>
          <a:xfrm>
            <a:off x="5357813" y="2982913"/>
            <a:ext cx="2428875" cy="1587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en puščični konektor 43"/>
          <p:cNvCxnSpPr/>
          <p:nvPr/>
        </p:nvCxnSpPr>
        <p:spPr>
          <a:xfrm rot="5400000" flipH="1" flipV="1">
            <a:off x="7608888" y="2790825"/>
            <a:ext cx="357188" cy="1587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en puščični konektor 44"/>
          <p:cNvCxnSpPr/>
          <p:nvPr/>
        </p:nvCxnSpPr>
        <p:spPr>
          <a:xfrm rot="5400000" flipH="1" flipV="1">
            <a:off x="4603750" y="2790825"/>
            <a:ext cx="357188" cy="1588"/>
          </a:xfrm>
          <a:prstGeom prst="straightConnector1">
            <a:avLst/>
          </a:prstGeom>
          <a:ln>
            <a:solidFill>
              <a:srgbClr val="FF66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en konektor 49"/>
          <p:cNvCxnSpPr/>
          <p:nvPr/>
        </p:nvCxnSpPr>
        <p:spPr>
          <a:xfrm rot="10800000">
            <a:off x="1785938" y="2970213"/>
            <a:ext cx="3571875" cy="1587"/>
          </a:xfrm>
          <a:prstGeom prst="line">
            <a:avLst/>
          </a:prstGeom>
          <a:ln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uščični konektor 50"/>
          <p:cNvCxnSpPr/>
          <p:nvPr/>
        </p:nvCxnSpPr>
        <p:spPr>
          <a:xfrm rot="5400000" flipH="1" flipV="1">
            <a:off x="1608138" y="2790825"/>
            <a:ext cx="357188" cy="1587"/>
          </a:xfrm>
          <a:prstGeom prst="straightConnector1">
            <a:avLst/>
          </a:prstGeom>
          <a:ln>
            <a:solidFill>
              <a:srgbClr val="FF66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aobljeni pravokotnik 23"/>
          <p:cNvSpPr/>
          <p:nvPr/>
        </p:nvSpPr>
        <p:spPr>
          <a:xfrm>
            <a:off x="3929063" y="327025"/>
            <a:ext cx="2357437" cy="78581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408" name="PoljeZBesedilom 13"/>
          <p:cNvSpPr txBox="1">
            <a:spLocks noChangeArrowheads="1"/>
          </p:cNvSpPr>
          <p:nvPr/>
        </p:nvSpPr>
        <p:spPr bwMode="auto">
          <a:xfrm>
            <a:off x="4000500" y="327025"/>
            <a:ext cx="2000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Druga stopnja: magisterij stroke</a:t>
            </a:r>
          </a:p>
        </p:txBody>
      </p:sp>
      <p:cxnSp>
        <p:nvCxnSpPr>
          <p:cNvPr id="26" name="Raven puščični konektor 25"/>
          <p:cNvCxnSpPr/>
          <p:nvPr/>
        </p:nvCxnSpPr>
        <p:spPr>
          <a:xfrm rot="5400000" flipH="1" flipV="1">
            <a:off x="4821237" y="1292226"/>
            <a:ext cx="35877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konektor 33"/>
          <p:cNvCxnSpPr/>
          <p:nvPr/>
        </p:nvCxnSpPr>
        <p:spPr>
          <a:xfrm rot="5400000" flipH="1" flipV="1">
            <a:off x="7790656" y="1397794"/>
            <a:ext cx="142875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konektor 35"/>
          <p:cNvCxnSpPr/>
          <p:nvPr/>
        </p:nvCxnSpPr>
        <p:spPr>
          <a:xfrm rot="10800000">
            <a:off x="5143500" y="1327150"/>
            <a:ext cx="2714625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en puščični konektor 46"/>
          <p:cNvCxnSpPr/>
          <p:nvPr/>
        </p:nvCxnSpPr>
        <p:spPr>
          <a:xfrm rot="5400000" flipH="1" flipV="1">
            <a:off x="5037138" y="1219200"/>
            <a:ext cx="21431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ravokotnik 29"/>
          <p:cNvSpPr/>
          <p:nvPr/>
        </p:nvSpPr>
        <p:spPr>
          <a:xfrm>
            <a:off x="430213" y="2325688"/>
            <a:ext cx="357187" cy="4198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414" name="PoljeZBesedilom 17"/>
          <p:cNvSpPr txBox="1">
            <a:spLocks noChangeArrowheads="1"/>
          </p:cNvSpPr>
          <p:nvPr/>
        </p:nvSpPr>
        <p:spPr bwMode="auto">
          <a:xfrm>
            <a:off x="323850" y="4508500"/>
            <a:ext cx="5715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18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17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16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15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14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13</a:t>
            </a:r>
          </a:p>
        </p:txBody>
      </p:sp>
      <p:sp>
        <p:nvSpPr>
          <p:cNvPr id="16415" name="PoljeZBesedilom 17"/>
          <p:cNvSpPr txBox="1">
            <a:spLocks noChangeArrowheads="1"/>
          </p:cNvSpPr>
          <p:nvPr/>
        </p:nvSpPr>
        <p:spPr bwMode="auto">
          <a:xfrm>
            <a:off x="402432" y="346075"/>
            <a:ext cx="571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26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25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24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23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22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21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20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 dirty="0"/>
              <a:t>19</a:t>
            </a:r>
          </a:p>
        </p:txBody>
      </p:sp>
      <p:sp>
        <p:nvSpPr>
          <p:cNvPr id="32" name="Zaobljeni pravokotnik 31"/>
          <p:cNvSpPr/>
          <p:nvPr/>
        </p:nvSpPr>
        <p:spPr>
          <a:xfrm>
            <a:off x="6519863" y="3124200"/>
            <a:ext cx="1608137" cy="374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417" name="PoljeZBesedilom 7"/>
          <p:cNvSpPr txBox="1">
            <a:spLocks noChangeArrowheads="1"/>
          </p:cNvSpPr>
          <p:nvPr/>
        </p:nvSpPr>
        <p:spPr bwMode="auto">
          <a:xfrm>
            <a:off x="6500813" y="3124200"/>
            <a:ext cx="1857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 Mojstrski izpit</a:t>
            </a:r>
          </a:p>
        </p:txBody>
      </p:sp>
      <p:sp>
        <p:nvSpPr>
          <p:cNvPr id="35" name="Zaobljeni pravokotnik 34"/>
          <p:cNvSpPr/>
          <p:nvPr/>
        </p:nvSpPr>
        <p:spPr>
          <a:xfrm>
            <a:off x="5508625" y="4292600"/>
            <a:ext cx="1512888" cy="2492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419" name="PoljeZBesedilom 7"/>
          <p:cNvSpPr txBox="1">
            <a:spLocks noChangeArrowheads="1"/>
          </p:cNvSpPr>
          <p:nvPr/>
        </p:nvSpPr>
        <p:spPr bwMode="auto">
          <a:xfrm>
            <a:off x="5480050" y="4267200"/>
            <a:ext cx="161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Zaključni izpit</a:t>
            </a:r>
          </a:p>
        </p:txBody>
      </p:sp>
      <p:sp>
        <p:nvSpPr>
          <p:cNvPr id="46" name="Zaobljeni pravokotnik 45"/>
          <p:cNvSpPr/>
          <p:nvPr/>
        </p:nvSpPr>
        <p:spPr>
          <a:xfrm>
            <a:off x="1143000" y="4446587"/>
            <a:ext cx="1700213" cy="131603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>
              <a:solidFill>
                <a:srgbClr val="00B0F0"/>
              </a:solidFill>
            </a:endParaRPr>
          </a:p>
        </p:txBody>
      </p:sp>
      <p:sp>
        <p:nvSpPr>
          <p:cNvPr id="16421" name="PoljeZBesedilom 5"/>
          <p:cNvSpPr txBox="1">
            <a:spLocks noChangeArrowheads="1"/>
          </p:cNvSpPr>
          <p:nvPr/>
        </p:nvSpPr>
        <p:spPr bwMode="auto">
          <a:xfrm>
            <a:off x="1116013" y="4581525"/>
            <a:ext cx="23574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Splošno srednje izobraževanje</a:t>
            </a:r>
          </a:p>
        </p:txBody>
      </p:sp>
      <p:sp>
        <p:nvSpPr>
          <p:cNvPr id="49" name="Zaobljeni pravokotnik 48"/>
          <p:cNvSpPr/>
          <p:nvPr/>
        </p:nvSpPr>
        <p:spPr>
          <a:xfrm>
            <a:off x="3348038" y="4446588"/>
            <a:ext cx="1797050" cy="127476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>
              <a:solidFill>
                <a:srgbClr val="00B0F0"/>
              </a:solidFill>
            </a:endParaRPr>
          </a:p>
        </p:txBody>
      </p:sp>
      <p:sp>
        <p:nvSpPr>
          <p:cNvPr id="16423" name="PoljeZBesedilom 5"/>
          <p:cNvSpPr txBox="1">
            <a:spLocks noChangeArrowheads="1"/>
          </p:cNvSpPr>
          <p:nvPr/>
        </p:nvSpPr>
        <p:spPr bwMode="auto">
          <a:xfrm>
            <a:off x="3348038" y="4581525"/>
            <a:ext cx="23574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Srednje tehniško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in strokovno izobraževanje</a:t>
            </a:r>
          </a:p>
        </p:txBody>
      </p:sp>
      <p:sp>
        <p:nvSpPr>
          <p:cNvPr id="53" name="Zaobljeni pravokotnik 52"/>
          <p:cNvSpPr/>
          <p:nvPr/>
        </p:nvSpPr>
        <p:spPr>
          <a:xfrm>
            <a:off x="5357813" y="4724400"/>
            <a:ext cx="1608137" cy="99695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>
              <a:solidFill>
                <a:srgbClr val="00B0F0"/>
              </a:solidFill>
            </a:endParaRPr>
          </a:p>
        </p:txBody>
      </p:sp>
      <p:sp>
        <p:nvSpPr>
          <p:cNvPr id="16425" name="PoljeZBesedilom 5"/>
          <p:cNvSpPr txBox="1">
            <a:spLocks noChangeArrowheads="1"/>
          </p:cNvSpPr>
          <p:nvPr/>
        </p:nvSpPr>
        <p:spPr bwMode="auto">
          <a:xfrm>
            <a:off x="5448300" y="4700588"/>
            <a:ext cx="1676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Srednje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poklicno izobraževanje</a:t>
            </a:r>
          </a:p>
        </p:txBody>
      </p:sp>
      <p:sp>
        <p:nvSpPr>
          <p:cNvPr id="55" name="Zaobljeni pravokotnik 54"/>
          <p:cNvSpPr/>
          <p:nvPr/>
        </p:nvSpPr>
        <p:spPr>
          <a:xfrm>
            <a:off x="7272338" y="4862513"/>
            <a:ext cx="1609725" cy="85883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>
              <a:solidFill>
                <a:srgbClr val="00B0F0"/>
              </a:solidFill>
            </a:endParaRPr>
          </a:p>
        </p:txBody>
      </p:sp>
      <p:sp>
        <p:nvSpPr>
          <p:cNvPr id="16427" name="PoljeZBesedilom 5"/>
          <p:cNvSpPr txBox="1">
            <a:spLocks noChangeArrowheads="1"/>
          </p:cNvSpPr>
          <p:nvPr/>
        </p:nvSpPr>
        <p:spPr bwMode="auto">
          <a:xfrm>
            <a:off x="7364413" y="4838700"/>
            <a:ext cx="16748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Nižje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poklicno izobraževanje</a:t>
            </a:r>
          </a:p>
        </p:txBody>
      </p:sp>
      <p:sp>
        <p:nvSpPr>
          <p:cNvPr id="59" name="Zaobljeni pravokotnik 58"/>
          <p:cNvSpPr/>
          <p:nvPr/>
        </p:nvSpPr>
        <p:spPr>
          <a:xfrm>
            <a:off x="7467600" y="3862388"/>
            <a:ext cx="1514475" cy="346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6429" name="PoljeZBesedilom 7"/>
          <p:cNvSpPr txBox="1">
            <a:spLocks noChangeArrowheads="1"/>
          </p:cNvSpPr>
          <p:nvPr/>
        </p:nvSpPr>
        <p:spPr bwMode="auto">
          <a:xfrm>
            <a:off x="7467600" y="3884613"/>
            <a:ext cx="1617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Zaključni izpit</a:t>
            </a:r>
          </a:p>
        </p:txBody>
      </p:sp>
      <p:cxnSp>
        <p:nvCxnSpPr>
          <p:cNvPr id="61" name="Raven puščični konektor 21"/>
          <p:cNvCxnSpPr/>
          <p:nvPr/>
        </p:nvCxnSpPr>
        <p:spPr>
          <a:xfrm flipV="1">
            <a:off x="1979613" y="3716338"/>
            <a:ext cx="0" cy="762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aven puščični konektor 21"/>
          <p:cNvCxnSpPr/>
          <p:nvPr/>
        </p:nvCxnSpPr>
        <p:spPr>
          <a:xfrm flipV="1">
            <a:off x="4140200" y="3649663"/>
            <a:ext cx="0" cy="787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aobljeni pravokotnik 63"/>
          <p:cNvSpPr/>
          <p:nvPr/>
        </p:nvSpPr>
        <p:spPr>
          <a:xfrm>
            <a:off x="5724525" y="3716338"/>
            <a:ext cx="622300" cy="3841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>
              <a:solidFill>
                <a:srgbClr val="00B0F0"/>
              </a:solidFill>
            </a:endParaRPr>
          </a:p>
        </p:txBody>
      </p:sp>
      <p:sp>
        <p:nvSpPr>
          <p:cNvPr id="16433" name="PoljeZBesedilom 5"/>
          <p:cNvSpPr txBox="1">
            <a:spLocks noChangeArrowheads="1"/>
          </p:cNvSpPr>
          <p:nvPr/>
        </p:nvSpPr>
        <p:spPr bwMode="auto">
          <a:xfrm>
            <a:off x="5724525" y="3716338"/>
            <a:ext cx="623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sl-SI" altLang="sl-SI" sz="1800"/>
              <a:t>PTI</a:t>
            </a:r>
          </a:p>
        </p:txBody>
      </p:sp>
      <p:cxnSp>
        <p:nvCxnSpPr>
          <p:cNvPr id="66" name="Raven puščični konektor 30"/>
          <p:cNvCxnSpPr/>
          <p:nvPr/>
        </p:nvCxnSpPr>
        <p:spPr>
          <a:xfrm flipH="1" flipV="1">
            <a:off x="6086475" y="4508500"/>
            <a:ext cx="0" cy="20637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aven puščični konektor 30"/>
          <p:cNvCxnSpPr/>
          <p:nvPr/>
        </p:nvCxnSpPr>
        <p:spPr>
          <a:xfrm flipH="1" flipV="1">
            <a:off x="6091238" y="4067175"/>
            <a:ext cx="0" cy="20637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aven puščični konektor 30"/>
          <p:cNvCxnSpPr/>
          <p:nvPr/>
        </p:nvCxnSpPr>
        <p:spPr>
          <a:xfrm flipH="1" flipV="1">
            <a:off x="6875463" y="3498850"/>
            <a:ext cx="0" cy="79375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aven puščični konektor 30"/>
          <p:cNvCxnSpPr/>
          <p:nvPr/>
        </p:nvCxnSpPr>
        <p:spPr>
          <a:xfrm flipH="1" flipV="1">
            <a:off x="5170488" y="3263900"/>
            <a:ext cx="131127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ven konektor 59"/>
          <p:cNvCxnSpPr/>
          <p:nvPr/>
        </p:nvCxnSpPr>
        <p:spPr>
          <a:xfrm flipH="1" flipV="1">
            <a:off x="4787900" y="3933825"/>
            <a:ext cx="91440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aven puščični konektor 68"/>
          <p:cNvCxnSpPr/>
          <p:nvPr/>
        </p:nvCxnSpPr>
        <p:spPr>
          <a:xfrm flipV="1">
            <a:off x="4787900" y="3644900"/>
            <a:ext cx="0" cy="28892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uščični konektor 30"/>
          <p:cNvCxnSpPr/>
          <p:nvPr/>
        </p:nvCxnSpPr>
        <p:spPr>
          <a:xfrm flipH="1" flipV="1">
            <a:off x="8027988" y="4221163"/>
            <a:ext cx="1587" cy="65087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ven konektor 59"/>
          <p:cNvCxnSpPr/>
          <p:nvPr/>
        </p:nvCxnSpPr>
        <p:spPr>
          <a:xfrm flipH="1" flipV="1">
            <a:off x="7124700" y="4062351"/>
            <a:ext cx="34290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ven konektor 59"/>
          <p:cNvCxnSpPr/>
          <p:nvPr/>
        </p:nvCxnSpPr>
        <p:spPr>
          <a:xfrm flipV="1">
            <a:off x="7124700" y="4070669"/>
            <a:ext cx="0" cy="202262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ven konektor 59"/>
          <p:cNvCxnSpPr/>
          <p:nvPr/>
        </p:nvCxnSpPr>
        <p:spPr>
          <a:xfrm flipH="1">
            <a:off x="4140200" y="6093296"/>
            <a:ext cx="2997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aven puščični konektor 30"/>
          <p:cNvCxnSpPr/>
          <p:nvPr/>
        </p:nvCxnSpPr>
        <p:spPr>
          <a:xfrm flipV="1">
            <a:off x="6086475" y="5762624"/>
            <a:ext cx="0" cy="33067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ven puščični konektor 30"/>
          <p:cNvCxnSpPr/>
          <p:nvPr/>
        </p:nvCxnSpPr>
        <p:spPr>
          <a:xfrm flipV="1">
            <a:off x="4140200" y="5762625"/>
            <a:ext cx="0" cy="33067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808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8229600" cy="5256213"/>
          </a:xfrm>
        </p:spPr>
        <p:txBody>
          <a:bodyPr/>
          <a:lstStyle/>
          <a:p>
            <a:pPr defTabSz="912813" eaLnBrk="1" hangingPunct="1">
              <a:buFont typeface="Wingdings" pitchFamily="2" charset="2"/>
              <a:buNone/>
            </a:pPr>
            <a:r>
              <a:rPr lang="sl-SI" sz="4000" b="1" dirty="0">
                <a:solidFill>
                  <a:srgbClr val="FF0000"/>
                </a:solidFill>
              </a:rPr>
              <a:t>Srednje poklicno izobraževanje</a:t>
            </a:r>
            <a:r>
              <a:rPr lang="sl-SI" sz="2800" b="1" dirty="0">
                <a:solidFill>
                  <a:srgbClr val="FF0000"/>
                </a:solidFill>
              </a:rPr>
              <a:t> </a:t>
            </a:r>
          </a:p>
          <a:p>
            <a:pPr defTabSz="912813" eaLnBrk="1" hangingPunct="1">
              <a:buFont typeface="Wingdings" pitchFamily="2" charset="2"/>
              <a:buNone/>
            </a:pPr>
            <a:r>
              <a:rPr lang="sl-SI" sz="2800" dirty="0"/>
              <a:t>(3 leta)</a:t>
            </a:r>
          </a:p>
          <a:p>
            <a:pPr defTabSz="912813" eaLnBrk="1" hangingPunct="1">
              <a:buFont typeface="Wingdings" pitchFamily="2" charset="2"/>
              <a:buNone/>
            </a:pPr>
            <a:endParaRPr lang="sl-SI" sz="2800" dirty="0"/>
          </a:p>
          <a:p>
            <a:pPr defTabSz="912813" eaLnBrk="1" hangingPunct="1"/>
            <a:r>
              <a:rPr lang="sl-SI" sz="2900" dirty="0"/>
              <a:t>Potrdilo o psihofizični sposobnosti: </a:t>
            </a:r>
            <a:r>
              <a:rPr lang="sl-SI" sz="2900" b="1" dirty="0">
                <a:solidFill>
                  <a:srgbClr val="00B050"/>
                </a:solidFill>
              </a:rPr>
              <a:t>rudarstvo</a:t>
            </a:r>
          </a:p>
          <a:p>
            <a:pPr defTabSz="912813" eaLnBrk="1" hangingPunct="1"/>
            <a:endParaRPr lang="sl-SI" sz="2900" dirty="0"/>
          </a:p>
          <a:p>
            <a:pPr defTabSz="912813" eaLnBrk="1" hangingPunct="1"/>
            <a:r>
              <a:rPr lang="sl-SI" sz="2900" b="1" dirty="0">
                <a:solidFill>
                  <a:srgbClr val="FF0000"/>
                </a:solidFill>
              </a:rPr>
              <a:t>Šolska oblika </a:t>
            </a:r>
            <a:r>
              <a:rPr lang="sl-SI" sz="2900" dirty="0"/>
              <a:t>(individualna/kolektivna pogodba) ali </a:t>
            </a:r>
            <a:r>
              <a:rPr lang="sl-SI" sz="2900" b="1" dirty="0">
                <a:solidFill>
                  <a:srgbClr val="FF0000"/>
                </a:solidFill>
              </a:rPr>
              <a:t>vajeništvo</a:t>
            </a:r>
          </a:p>
          <a:p>
            <a:pPr defTabSz="912813" eaLnBrk="1" hangingPunct="1"/>
            <a:endParaRPr lang="sl-SI" sz="2900" dirty="0"/>
          </a:p>
          <a:p>
            <a:pPr defTabSz="912813" eaLnBrk="1" hangingPunct="1"/>
            <a:r>
              <a:rPr lang="sl-SI" sz="2900" dirty="0"/>
              <a:t>Razpis učnih mest: trgovinska, obrtna in gospodarska zbornica (glej Razpis učnih mest)</a:t>
            </a:r>
          </a:p>
          <a:p>
            <a:pPr defTabSz="912813" eaLnBrk="1" hangingPunct="1">
              <a:buFont typeface="Wingdings" pitchFamily="2" charset="2"/>
              <a:buNone/>
            </a:pPr>
            <a:endParaRPr lang="sl-SI" dirty="0"/>
          </a:p>
          <a:p>
            <a:pPr defTabSz="912813" eaLnBrk="1" hangingPunct="1">
              <a:buFont typeface="Wingdings" pitchFamily="2" charset="2"/>
              <a:buNone/>
            </a:pPr>
            <a:endParaRPr lang="sl-SI" dirty="0"/>
          </a:p>
          <a:p>
            <a:pPr defTabSz="912813" eaLnBrk="1" hangingPunct="1">
              <a:buFont typeface="Wingdings" pitchFamily="2" charset="2"/>
              <a:buNone/>
            </a:pPr>
            <a:endParaRPr lang="sl-SI" sz="2800" b="1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755576" y="188640"/>
            <a:ext cx="838842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sz="2800" b="1" kern="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VRSTE SREDNJE ŠOLSKIH PROGRAMOV</a:t>
            </a:r>
            <a:br>
              <a:rPr kumimoji="0" lang="sl-SI" sz="4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1270000" dist="50800" sx="1000" sy="1000" algn="ctr" rotWithShape="0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sl-SI" sz="4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1270000" dist="50800" sx="1000" sy="1000" algn="ctr" rotWithShape="0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4540</TotalTime>
  <Words>2728</Words>
  <Application>Microsoft Office PowerPoint</Application>
  <PresentationFormat>Diaprojekcija na zaslonu (4:3)</PresentationFormat>
  <Paragraphs>462</Paragraphs>
  <Slides>49</Slides>
  <Notes>4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49</vt:i4>
      </vt:variant>
    </vt:vector>
  </HeadingPairs>
  <TitlesOfParts>
    <vt:vector size="58" baseType="lpstr">
      <vt:lpstr>Arial</vt:lpstr>
      <vt:lpstr>Arial Black</vt:lpstr>
      <vt:lpstr>Calibri</vt:lpstr>
      <vt:lpstr>Cambria Math</vt:lpstr>
      <vt:lpstr>Comic Sans MS</vt:lpstr>
      <vt:lpstr>Times New Roman</vt:lpstr>
      <vt:lpstr>Wingdings</vt:lpstr>
      <vt:lpstr>Pika</vt:lpstr>
      <vt:lpstr>Grafikon</vt:lpstr>
      <vt:lpstr> VPIS V SREDNJE ŠOLE</vt:lpstr>
      <vt:lpstr>ŠTEVILO UČENCEV IN RAZPISANIH MEST</vt:lpstr>
      <vt:lpstr>PowerPointova predstavitev</vt:lpstr>
      <vt:lpstr>Vsi PROGRAMI so razpisani POGOJNO</vt:lpstr>
      <vt:lpstr>NOVOSTI RAZPISA (osrednjeslovenska regija)</vt:lpstr>
      <vt:lpstr>NOVOSTI RAZPISA (osrednjeslovenska regija)</vt:lpstr>
      <vt:lpstr>VRSTE PROGRAMOV in splošni ter posebni POGOJI za vpis (Priloga I, 2-4 str.)</vt:lpstr>
      <vt:lpstr>PowerPointova predstavitev</vt:lpstr>
      <vt:lpstr>PowerPointova predstavitev</vt:lpstr>
      <vt:lpstr>VAJENIŠTVO</vt:lpstr>
      <vt:lpstr>VAJENIŠTVO - nadaljevanje</vt:lpstr>
      <vt:lpstr>Izvajanje VAJENIŠTVA</vt:lpstr>
      <vt:lpstr>Izvajanje VAJENIŠTVA</vt:lpstr>
      <vt:lpstr>Izvajanje VAJENIŠTVA</vt:lpstr>
      <vt:lpstr>Srednje strokovno ali tehniško izobraževanje (4 leta)</vt:lpstr>
      <vt:lpstr>Gimnazijski programi (4 leta)</vt:lpstr>
      <vt:lpstr>Gimnazijski programi (4 leta)</vt:lpstr>
      <vt:lpstr>DRUGE POSEBNOSTI</vt:lpstr>
      <vt:lpstr>INFORMATIVNI DAN</vt:lpstr>
      <vt:lpstr>INFORMATIVNI DAN (drugi termini)</vt:lpstr>
      <vt:lpstr>KAJ VPRAŠATI NA INFORMATIVNEM DNEVU?</vt:lpstr>
      <vt:lpstr>KAJ VPRAŠATI NA INFORMATIVNEM DNEVU?</vt:lpstr>
      <vt:lpstr>PREIZKUSI NADARJENOSTI IN DOKAZILA O ŠPORTNIH DOSEŽKIH</vt:lpstr>
      <vt:lpstr>PRIJAVA, VPIS IN DRUGI ROKI</vt:lpstr>
      <vt:lpstr>PRIJAVA, VPIS IN DRUGI ROKI</vt:lpstr>
      <vt:lpstr>IZPOLNJEVANJE PRIJAVNICE</vt:lpstr>
      <vt:lpstr>MERILA ZA IZBIRO V PRIMERU OMEJITVE VPISA V PROGRAME</vt:lpstr>
      <vt:lpstr>MERILA ZA IZBIRO V PRIMERU OMEJITVE VPISA V PROGRAME</vt:lpstr>
      <vt:lpstr>MERILA ZA IZBIRO V PRIMERU OMEJITVE VPISA V PROGRAME</vt:lpstr>
      <vt:lpstr>MERILA ZA IZBIRO V PRIMERU OMEJITVE VPISA V PROGRAME</vt:lpstr>
      <vt:lpstr>TABELA ZA IZRAČUN TOČK V PRIMERU OMEJITVE VPISA</vt:lpstr>
      <vt:lpstr>NPZ – opravičljivi razlogi za neudeležbo pri NPZ-ju (za pridobitev nadomestnih točk pri  NPZ)</vt:lpstr>
      <vt:lpstr>Postopek prenosa prijavnice</vt:lpstr>
      <vt:lpstr>IZBIRNI POSTOPEK</vt:lpstr>
      <vt:lpstr>Š T I P E N D I J E</vt:lpstr>
      <vt:lpstr>UPRAVIČENOST DO ŠTIPENDIJ</vt:lpstr>
      <vt:lpstr>DRŽAVNE ŠTIPENDIJE</vt:lpstr>
      <vt:lpstr>ZOISOVE ŠTIPENDIJE</vt:lpstr>
      <vt:lpstr>ZOISOVE ŠTIPENDIJE</vt:lpstr>
      <vt:lpstr>ZOISOVE ŠTIPENDIJE</vt:lpstr>
      <vt:lpstr>KADROVSKE ŠTIPENDIJE</vt:lpstr>
      <vt:lpstr>ŠTIPENDIJE ZA DEFICITARNE POKLICE</vt:lpstr>
      <vt:lpstr>ŠTIPENDIJE ZA DEFICITARNE POKLICE</vt:lpstr>
      <vt:lpstr>ŠTIPENDIJE ZA DEFICITARNE POKLICE</vt:lpstr>
      <vt:lpstr>PowerPointova predstavitev</vt:lpstr>
      <vt:lpstr>ŠTIPENDIJE ZA SLOVENCE V ZAMEJSTVU IN PO SVETU</vt:lpstr>
      <vt:lpstr>OBČINSKE ŠTIPENDIJE</vt:lpstr>
      <vt:lpstr>DRUGE ŠTIPENDIJE</vt:lpstr>
      <vt:lpstr>V I R I</vt:lpstr>
    </vt:vector>
  </TitlesOfParts>
  <Company>os brinje grosuplje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NOVOSTI V SREDNJEŠOLSKEM IZOBRAŽEVANJE</dc:title>
  <dc:creator>aljosa</dc:creator>
  <cp:lastModifiedBy>Aljoša Dornik</cp:lastModifiedBy>
  <cp:revision>373</cp:revision>
  <dcterms:created xsi:type="dcterms:W3CDTF">2008-02-14T09:40:32Z</dcterms:created>
  <dcterms:modified xsi:type="dcterms:W3CDTF">2026-01-28T12:33:32Z</dcterms:modified>
</cp:coreProperties>
</file>