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5" r:id="rId11"/>
    <p:sldId id="266" r:id="rId12"/>
    <p:sldId id="268" r:id="rId13"/>
    <p:sldId id="267" r:id="rId14"/>
    <p:sldId id="269" r:id="rId15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49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917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379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687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262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83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154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818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261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9545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311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38D2D1-5036-4066-A456-B11B77DC3080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FEA0C1-CBF6-4892-AED2-52D2659EC740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415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v.si/teme/vpis-v-srednjo-sol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0F2C67-4D0F-411F-AD0E-760A29A2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000" dirty="0"/>
              <a:t>Izpolnjevanje elektronske prijavnice za vpis v srednjo šolo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2B91F37-55B8-4D16-9A3F-8F253CC86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Za šolsko leto 2026/27</a:t>
            </a:r>
          </a:p>
        </p:txBody>
      </p:sp>
    </p:spTree>
    <p:extLst>
      <p:ext uri="{BB962C8B-B14F-4D97-AF65-F5344CB8AC3E}">
        <p14:creationId xmlns:p14="http://schemas.microsoft.com/office/powerpoint/2010/main" val="180985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C5D733-2414-4BFD-8F7B-8CDF29E8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9221AA9-ADB8-47A9-9C14-1CA31A9C0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76646"/>
          </a:xfrm>
        </p:spPr>
        <p:txBody>
          <a:bodyPr>
            <a:normAutofit fontScale="92500" lnSpcReduction="10000"/>
          </a:bodyPr>
          <a:lstStyle/>
          <a:p>
            <a:pPr marL="201168" lvl="1" indent="0">
              <a:buNone/>
            </a:pPr>
            <a:r>
              <a:rPr lang="sl-SI" sz="2000" dirty="0"/>
              <a:t>1. stran: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Ime šole: vpiši SREDNJO šolo, ne osnovne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VAJENIŠKA OBLIKA: treba posebej označiti!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b="1" dirty="0"/>
              <a:t>SHRANI OSNUTEK </a:t>
            </a:r>
            <a:r>
              <a:rPr lang="sl-SI" sz="2000" b="1" dirty="0">
                <a:sym typeface="Wingdings" panose="05000000000000000000" pitchFamily="2" charset="2"/>
              </a:rPr>
              <a:t> NAPREJ</a:t>
            </a:r>
          </a:p>
          <a:p>
            <a:pPr marL="201168" lvl="1" indent="0">
              <a:buNone/>
            </a:pPr>
            <a:endParaRPr lang="sl-SI" sz="2000" dirty="0">
              <a:sym typeface="Wingdings" panose="05000000000000000000" pitchFamily="2" charset="2"/>
            </a:endParaRP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2. stran: </a:t>
            </a: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Naslov, telefonska številka, e-pošta, … </a:t>
            </a:r>
          </a:p>
          <a:p>
            <a:pPr marL="201168" lvl="1" indent="0">
              <a:buNone/>
            </a:pPr>
            <a:endParaRPr lang="sl-SI" sz="2000" b="1" dirty="0"/>
          </a:p>
          <a:p>
            <a:pPr marL="201168" lvl="1" indent="0">
              <a:buNone/>
            </a:pPr>
            <a:r>
              <a:rPr lang="sl-SI" sz="2000" b="1" dirty="0"/>
              <a:t>SHRANI OSNUTEK </a:t>
            </a:r>
            <a:r>
              <a:rPr lang="sl-SI" sz="2000" b="1" dirty="0">
                <a:sym typeface="Wingdings" panose="05000000000000000000" pitchFamily="2" charset="2"/>
              </a:rPr>
              <a:t> NAPREJ</a:t>
            </a:r>
          </a:p>
          <a:p>
            <a:pPr marL="201168" lvl="1" indent="0">
              <a:buNone/>
            </a:pPr>
            <a:endParaRPr lang="sl-SI" sz="2000" dirty="0">
              <a:sym typeface="Wingdings" panose="05000000000000000000" pitchFamily="2" charset="2"/>
            </a:endParaRP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3. stran:</a:t>
            </a:r>
          </a:p>
          <a:p>
            <a:pPr marL="201168" lvl="1" indent="0">
              <a:buNone/>
            </a:pPr>
            <a:r>
              <a:rPr lang="sl-SI" sz="2000" dirty="0">
                <a:sym typeface="Wingdings" panose="05000000000000000000" pitchFamily="2" charset="2"/>
              </a:rPr>
              <a:t>Podatki o starših (mobitel), … 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038226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81ACAD-1607-4EA9-A093-D72F62F7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POZOR: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2628BA-92F2-4376-BACC-D88980CC6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Leto zaključka OŠ: 2026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000" dirty="0"/>
              <a:t>Tuji jezik v OŠ: angleščina</a:t>
            </a:r>
          </a:p>
          <a:p>
            <a:pPr marL="201168" lvl="1" indent="0">
              <a:buNone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dirty="0"/>
              <a:t>Predogled: izpolnjeno prijavnico lahko preneseš in pregledaš.</a:t>
            </a:r>
          </a:p>
          <a:p>
            <a:pPr marL="201168" lvl="1" indent="0">
              <a:buNone/>
            </a:pPr>
            <a:endParaRPr lang="sl-SI" sz="2000" dirty="0"/>
          </a:p>
          <a:p>
            <a:pPr marL="201168" lvl="1" indent="0">
              <a:buNone/>
            </a:pPr>
            <a:r>
              <a:rPr lang="sl-SI" sz="2000" b="1" u="sng" dirty="0">
                <a:solidFill>
                  <a:srgbClr val="FF0000"/>
                </a:solidFill>
              </a:rPr>
              <a:t>ZAKLJUČI IN ODDAJ</a:t>
            </a:r>
            <a:r>
              <a:rPr lang="sl-SI" sz="2000" dirty="0"/>
              <a:t>: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6BAF5DD-DEAF-4648-8249-0F87F91F2B6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077652" y="3994574"/>
            <a:ext cx="4097655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1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>
            <a:extLst>
              <a:ext uri="{FF2B5EF4-FFF2-40B4-BE49-F238E27FC236}">
                <a16:creationId xmlns:a16="http://schemas.microsoft.com/office/drawing/2014/main" id="{74B3A4AC-1BFC-4DEE-A7FD-F84B0ABAE1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519" y="1506071"/>
            <a:ext cx="8459090" cy="4814047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E161732-2416-4BB8-8142-6D7977355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50328"/>
            <a:ext cx="10058400" cy="867784"/>
          </a:xfrm>
        </p:spPr>
        <p:txBody>
          <a:bodyPr/>
          <a:lstStyle/>
          <a:p>
            <a:r>
              <a:rPr lang="sl-SI" dirty="0"/>
              <a:t>Oddaja prijavnice za vpis v dijaški dom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6212C2B-3D8A-43ED-8A7B-A566A01C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324" y="1845734"/>
            <a:ext cx="2685826" cy="3794154"/>
          </a:xfrm>
        </p:spPr>
        <p:txBody>
          <a:bodyPr/>
          <a:lstStyle/>
          <a:p>
            <a:r>
              <a:rPr lang="sl-SI" dirty="0"/>
              <a:t>Povsem enak postopek kot za vpis v srednjo šolo. 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6CFB1E8B-75FA-4406-82F8-758ECC99BDED}"/>
              </a:ext>
            </a:extLst>
          </p:cNvPr>
          <p:cNvSpPr/>
          <p:nvPr/>
        </p:nvSpPr>
        <p:spPr>
          <a:xfrm>
            <a:off x="3424519" y="2321218"/>
            <a:ext cx="1213161" cy="2875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32FD155A-03B6-4859-BE2E-B7B2FB16547A}"/>
              </a:ext>
            </a:extLst>
          </p:cNvPr>
          <p:cNvCxnSpPr>
            <a:cxnSpLocks/>
          </p:cNvCxnSpPr>
          <p:nvPr/>
        </p:nvCxnSpPr>
        <p:spPr>
          <a:xfrm flipV="1">
            <a:off x="1648419" y="2533715"/>
            <a:ext cx="1711915" cy="155758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823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28BC21-CB2F-4881-A45D-8309B3A91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Oddaja prijavnice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560318-8B15-493A-9B6A-6EA177914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1" y="1879188"/>
            <a:ext cx="8587182" cy="4023360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/>
              <a:t>Prijavnica se samodejno prenese, možno pa jo je shraniti tudi ročno.</a:t>
            </a:r>
          </a:p>
          <a:p>
            <a:endParaRPr lang="sl-SI" sz="2400" dirty="0"/>
          </a:p>
          <a:p>
            <a:pPr marL="0" indent="0">
              <a:buNone/>
            </a:pPr>
            <a:r>
              <a:rPr lang="sl-SI" sz="2400" b="1" u="sng" dirty="0">
                <a:solidFill>
                  <a:srgbClr val="FF0000"/>
                </a:solidFill>
              </a:rPr>
              <a:t>Oddano elektronsko prijavnico je NUJNO NATISNITI in PODPISATI </a:t>
            </a:r>
            <a:r>
              <a:rPr lang="sl-SI" sz="2400" dirty="0"/>
              <a:t>ter poslati priporočeno po navadni pošti. Šele takrat je kandidat vključen v izbirni postopek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068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4B0C8F-A3CD-4823-8E50-B35A312FE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Ne pozabi!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08D391-F5AC-422B-AD6B-74A7A7E59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3008259"/>
            <a:ext cx="10058400" cy="841482"/>
          </a:xfrm>
        </p:spPr>
        <p:txBody>
          <a:bodyPr>
            <a:normAutofit/>
          </a:bodyPr>
          <a:lstStyle/>
          <a:p>
            <a:pPr algn="ctr"/>
            <a:r>
              <a:rPr lang="sl-SI" sz="2400" b="1" dirty="0">
                <a:solidFill>
                  <a:srgbClr val="FF0000"/>
                </a:solidFill>
              </a:rPr>
              <a:t>PETEK, 20. MAREC </a:t>
            </a:r>
            <a:r>
              <a:rPr lang="sl-SI" sz="2400" b="1" dirty="0"/>
              <a:t>= ROK, KO MORATE PRINESTI V SVETOVALNO SLUŽBO NATISNJENE IN PODPISANE PRIJAVNICE.</a:t>
            </a:r>
          </a:p>
        </p:txBody>
      </p:sp>
    </p:spTree>
    <p:extLst>
      <p:ext uri="{BB962C8B-B14F-4D97-AF65-F5344CB8AC3E}">
        <p14:creationId xmlns:p14="http://schemas.microsoft.com/office/powerpoint/2010/main" val="355731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F98B33-2D83-4460-9885-E69963A8C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Pomembne informacije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F0AFD25-A9B1-4949-B4BB-6B277F951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Letos prijavnice oddajate ELEKTRONSKO.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b="1" dirty="0"/>
              <a:t>Prijavo izpeljete doma:</a:t>
            </a:r>
            <a:r>
              <a:rPr lang="sl-SI" sz="2400" dirty="0"/>
              <a:t> skupaj s starši izpolnite in pregledate vse podatke in prijavnico v aplikaciji </a:t>
            </a:r>
            <a:r>
              <a:rPr lang="sl-SI" sz="2400" b="1" dirty="0"/>
              <a:t>ODDATE</a:t>
            </a:r>
            <a:r>
              <a:rPr lang="sl-SI" sz="2400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Oddano prijavnico doma </a:t>
            </a:r>
            <a:r>
              <a:rPr lang="sl-SI" sz="2400" b="1" dirty="0"/>
              <a:t>NATISNETE</a:t>
            </a:r>
            <a:r>
              <a:rPr lang="sl-SI" sz="2400" dirty="0"/>
              <a:t> in se nanjo </a:t>
            </a:r>
            <a:r>
              <a:rPr lang="sl-SI" sz="2400" b="1" u="sng" dirty="0"/>
              <a:t>PODPIŠETE</a:t>
            </a:r>
            <a:r>
              <a:rPr lang="sl-SI" sz="2400" dirty="0"/>
              <a:t> (</a:t>
            </a:r>
            <a:r>
              <a:rPr lang="sl-SI" sz="2400" b="1" dirty="0"/>
              <a:t>+</a:t>
            </a:r>
            <a:r>
              <a:rPr lang="sl-SI" sz="2400" dirty="0"/>
              <a:t> </a:t>
            </a:r>
            <a:r>
              <a:rPr lang="sl-SI" sz="2400" b="1" dirty="0"/>
              <a:t>vsaj eden od staršev</a:t>
            </a:r>
            <a:r>
              <a:rPr lang="sl-SI" sz="2400" dirty="0"/>
              <a:t>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Podpisano prijavnico </a:t>
            </a:r>
            <a:r>
              <a:rPr lang="sl-SI" sz="2400" b="1" dirty="0"/>
              <a:t>prinesete v šolo</a:t>
            </a:r>
            <a:r>
              <a:rPr lang="sl-SI" sz="2400" dirty="0"/>
              <a:t>, v svetovalno službo – Aljoša Dornik. </a:t>
            </a:r>
            <a:r>
              <a:rPr lang="sl-SI" sz="2400" b="1" dirty="0">
                <a:solidFill>
                  <a:srgbClr val="FF0000"/>
                </a:solidFill>
              </a:rPr>
              <a:t>NAJKASNEJE DO </a:t>
            </a:r>
            <a:r>
              <a:rPr lang="sl-SI" sz="2400" b="1" u="sng" dirty="0">
                <a:solidFill>
                  <a:srgbClr val="FF0000"/>
                </a:solidFill>
              </a:rPr>
              <a:t>20. MARCA</a:t>
            </a:r>
            <a:r>
              <a:rPr lang="sl-SI" sz="2400" b="1" dirty="0">
                <a:solidFill>
                  <a:srgbClr val="FF0000"/>
                </a:solidFill>
              </a:rPr>
              <a:t>!</a:t>
            </a:r>
          </a:p>
          <a:p>
            <a:pPr marL="749808" lvl="4" indent="0">
              <a:buNone/>
            </a:pPr>
            <a:r>
              <a:rPr lang="sl-SI" sz="2400" b="1" dirty="0">
                <a:solidFill>
                  <a:srgbClr val="FF0000"/>
                </a:solidFill>
              </a:rPr>
              <a:t>IZJEMA</a:t>
            </a:r>
            <a:r>
              <a:rPr lang="sl-SI" sz="2400" dirty="0"/>
              <a:t>: učenci, ki čakate rezultate preizkusov nadarjenosti (</a:t>
            </a:r>
            <a:r>
              <a:rPr lang="sl-SI" sz="2400" b="1" dirty="0"/>
              <a:t>27. marec</a:t>
            </a:r>
            <a:r>
              <a:rPr lang="sl-SI" sz="2400" dirty="0"/>
              <a:t>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l-SI" sz="2400" dirty="0"/>
              <a:t>Ustrezno izpolnjene prijavnice bo OŠ Venclja Perka poslala na srednje šole.</a:t>
            </a:r>
          </a:p>
        </p:txBody>
      </p:sp>
    </p:spTree>
    <p:extLst>
      <p:ext uri="{BB962C8B-B14F-4D97-AF65-F5344CB8AC3E}">
        <p14:creationId xmlns:p14="http://schemas.microsoft.com/office/powerpoint/2010/main" val="2172016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C96440-C566-4CC2-BF3B-AF509449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Dostop do prijavnice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DE2702-6137-4603-B3E9-1F30F8A09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3445" y="1800911"/>
            <a:ext cx="10058400" cy="4023360"/>
          </a:xfrm>
        </p:spPr>
        <p:txBody>
          <a:bodyPr/>
          <a:lstStyle/>
          <a:p>
            <a:r>
              <a:rPr lang="sl-SI" b="1" dirty="0"/>
              <a:t>Vpis v srednjo šolo </a:t>
            </a:r>
            <a:r>
              <a:rPr lang="sl-SI" dirty="0"/>
              <a:t>(</a:t>
            </a:r>
            <a:r>
              <a:rPr lang="sl-SI" dirty="0">
                <a:hlinkClick r:id="rId2"/>
              </a:rPr>
              <a:t>https://www.gov.si/teme/vpis-v-srednjo-solo/</a:t>
            </a:r>
            <a:r>
              <a:rPr lang="sl-SI" dirty="0"/>
              <a:t>)</a:t>
            </a:r>
          </a:p>
          <a:p>
            <a:endParaRPr lang="sl-SI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9D9D44EA-9D7D-4A6A-AB13-6E13949586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818" y="2113888"/>
            <a:ext cx="6161758" cy="4209267"/>
          </a:xfrm>
          <a:prstGeom prst="rect">
            <a:avLst/>
          </a:prstGeom>
        </p:spPr>
      </p:pic>
      <p:cxnSp>
        <p:nvCxnSpPr>
          <p:cNvPr id="7" name="Raven puščični povezovalnik 6">
            <a:extLst>
              <a:ext uri="{FF2B5EF4-FFF2-40B4-BE49-F238E27FC236}">
                <a16:creationId xmlns:a16="http://schemas.microsoft.com/office/drawing/2014/main" id="{82CF33BB-05B5-48C4-9624-84355A6A9CAB}"/>
              </a:ext>
            </a:extLst>
          </p:cNvPr>
          <p:cNvCxnSpPr/>
          <p:nvPr/>
        </p:nvCxnSpPr>
        <p:spPr>
          <a:xfrm flipH="1">
            <a:off x="7854764" y="4048685"/>
            <a:ext cx="2238375" cy="87630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71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B66E2CD7-3A89-469B-B219-8BF56FBE16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5055"/>
            <a:ext cx="12192000" cy="5749021"/>
          </a:xfrm>
          <a:prstGeom prst="rect">
            <a:avLst/>
          </a:prstGeom>
        </p:spPr>
      </p:pic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2A0DAF0A-BBC1-4EDD-B552-262D73A14777}"/>
              </a:ext>
            </a:extLst>
          </p:cNvPr>
          <p:cNvCxnSpPr>
            <a:cxnSpLocks/>
          </p:cNvCxnSpPr>
          <p:nvPr/>
        </p:nvCxnSpPr>
        <p:spPr>
          <a:xfrm>
            <a:off x="8549248" y="331295"/>
            <a:ext cx="2390775" cy="280308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Pravokotnik 9">
            <a:extLst>
              <a:ext uri="{FF2B5EF4-FFF2-40B4-BE49-F238E27FC236}">
                <a16:creationId xmlns:a16="http://schemas.microsoft.com/office/drawing/2014/main" id="{DCFAB6E8-7B21-4B72-AA0C-EE181632AB39}"/>
              </a:ext>
            </a:extLst>
          </p:cNvPr>
          <p:cNvSpPr/>
          <p:nvPr/>
        </p:nvSpPr>
        <p:spPr>
          <a:xfrm>
            <a:off x="11116795" y="419100"/>
            <a:ext cx="962025" cy="413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5487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20001B80-A17B-4C5A-9BBB-393766A77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476" y="321706"/>
            <a:ext cx="3901778" cy="567739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8DD16EB-92F4-4BEE-BC13-E3DE3E577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66" y="237878"/>
            <a:ext cx="3909399" cy="5845047"/>
          </a:xfrm>
          <a:prstGeom prst="rect">
            <a:avLst/>
          </a:prstGeom>
        </p:spPr>
      </p:pic>
      <p:sp>
        <p:nvSpPr>
          <p:cNvPr id="8" name="Pravokotnik 7">
            <a:extLst>
              <a:ext uri="{FF2B5EF4-FFF2-40B4-BE49-F238E27FC236}">
                <a16:creationId xmlns:a16="http://schemas.microsoft.com/office/drawing/2014/main" id="{460083DB-EE7B-45FE-A668-7EC2C37D5E37}"/>
              </a:ext>
            </a:extLst>
          </p:cNvPr>
          <p:cNvSpPr/>
          <p:nvPr/>
        </p:nvSpPr>
        <p:spPr>
          <a:xfrm>
            <a:off x="1845413" y="5331595"/>
            <a:ext cx="1280559" cy="5694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2116D70D-673E-4206-A688-E28B604EE6C9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3264195" y="3160402"/>
            <a:ext cx="3644671" cy="2379161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657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E5810A-C510-459E-8E2D-F1FAE8972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Potrditev uporabniškega računa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CC49BB3-387C-4ED0-A1AC-D19BC7E5D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l-SI" sz="2800" dirty="0"/>
              <a:t>Prijavite se v svoj </a:t>
            </a:r>
            <a:r>
              <a:rPr lang="sl-SI" sz="2800" b="1" dirty="0"/>
              <a:t>e-poštni naslov</a:t>
            </a:r>
            <a:r>
              <a:rPr lang="sl-SI" sz="2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800" dirty="0"/>
              <a:t>Prejeli boste </a:t>
            </a:r>
            <a:r>
              <a:rPr lang="sl-SI" sz="2800" b="1" dirty="0"/>
              <a:t>povezavo za potrditev </a:t>
            </a:r>
            <a:r>
              <a:rPr lang="sl-SI" sz="2800" dirty="0"/>
              <a:t>uporabniškega računa.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800" dirty="0"/>
              <a:t>Kliknite na povezavo in se </a:t>
            </a:r>
            <a:r>
              <a:rPr lang="sl-SI" sz="2800" b="1" dirty="0"/>
              <a:t>prijavite v račun </a:t>
            </a:r>
            <a:r>
              <a:rPr lang="sl-SI" sz="2800" dirty="0"/>
              <a:t>v vpisni aplikaciji. </a:t>
            </a:r>
          </a:p>
        </p:txBody>
      </p:sp>
    </p:spTree>
    <p:extLst>
      <p:ext uri="{BB962C8B-B14F-4D97-AF65-F5344CB8AC3E}">
        <p14:creationId xmlns:p14="http://schemas.microsoft.com/office/powerpoint/2010/main" val="3248786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74C9B299-F590-4DB5-B77C-E83BB247D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535235"/>
            <a:ext cx="11178988" cy="5228218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CDCB4D58-8CA2-468D-9EAE-B1567A952970}"/>
              </a:ext>
            </a:extLst>
          </p:cNvPr>
          <p:cNvSpPr/>
          <p:nvPr/>
        </p:nvSpPr>
        <p:spPr>
          <a:xfrm>
            <a:off x="10692953" y="422035"/>
            <a:ext cx="962025" cy="413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3444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054C2435-D95C-4B65-AEFC-32C088C45E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20" y="609601"/>
            <a:ext cx="11326674" cy="5297288"/>
          </a:xfrm>
          <a:prstGeom prst="rect">
            <a:avLst/>
          </a:prstGeom>
        </p:spPr>
      </p:pic>
      <p:sp>
        <p:nvSpPr>
          <p:cNvPr id="3" name="Pravokotnik 2">
            <a:extLst>
              <a:ext uri="{FF2B5EF4-FFF2-40B4-BE49-F238E27FC236}">
                <a16:creationId xmlns:a16="http://schemas.microsoft.com/office/drawing/2014/main" id="{CDCB4D58-8CA2-468D-9EAE-B1567A952970}"/>
              </a:ext>
            </a:extLst>
          </p:cNvPr>
          <p:cNvSpPr/>
          <p:nvPr/>
        </p:nvSpPr>
        <p:spPr>
          <a:xfrm>
            <a:off x="358820" y="1212493"/>
            <a:ext cx="1769657" cy="3239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" name="Raven puščični povezovalnik 3">
            <a:extLst>
              <a:ext uri="{FF2B5EF4-FFF2-40B4-BE49-F238E27FC236}">
                <a16:creationId xmlns:a16="http://schemas.microsoft.com/office/drawing/2014/main" id="{D9E69C26-E8F1-4DF0-9193-061B72A69E41}"/>
              </a:ext>
            </a:extLst>
          </p:cNvPr>
          <p:cNvCxnSpPr>
            <a:cxnSpLocks/>
          </p:cNvCxnSpPr>
          <p:nvPr/>
        </p:nvCxnSpPr>
        <p:spPr>
          <a:xfrm flipH="1" flipV="1">
            <a:off x="2128477" y="1626052"/>
            <a:ext cx="1041990" cy="2328530"/>
          </a:xfrm>
          <a:prstGeom prst="straightConnector1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654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>
            <a:extLst>
              <a:ext uri="{FF2B5EF4-FFF2-40B4-BE49-F238E27FC236}">
                <a16:creationId xmlns:a16="http://schemas.microsoft.com/office/drawing/2014/main" id="{F015FDCA-0751-4B3E-B7C9-B3FE9822763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632629" y="276447"/>
            <a:ext cx="8926741" cy="576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804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990</TotalTime>
  <Words>303</Words>
  <Application>Microsoft Office PowerPoint</Application>
  <PresentationFormat>Širokozaslonsko</PresentationFormat>
  <Paragraphs>44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Retrospektiva</vt:lpstr>
      <vt:lpstr>Izpolnjevanje elektronske prijavnice za vpis v srednjo šolo</vt:lpstr>
      <vt:lpstr>Pomembne informacije </vt:lpstr>
      <vt:lpstr>Dostop do prijavnice</vt:lpstr>
      <vt:lpstr>PowerPointova predstavitev</vt:lpstr>
      <vt:lpstr>PowerPointova predstavitev</vt:lpstr>
      <vt:lpstr>Potrditev uporabniškega računa </vt:lpstr>
      <vt:lpstr>PowerPointova predstavitev</vt:lpstr>
      <vt:lpstr>PowerPointova predstavitev</vt:lpstr>
      <vt:lpstr>PowerPointova predstavitev</vt:lpstr>
      <vt:lpstr>POZOR:</vt:lpstr>
      <vt:lpstr>POZOR:</vt:lpstr>
      <vt:lpstr>Oddaja prijavnice za vpis v dijaški dom</vt:lpstr>
      <vt:lpstr>Oddaja prijavnice</vt:lpstr>
      <vt:lpstr>Ne pozabi!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Izpolnjevanje elektronske prijavnice za vpis v srednjo šolo</dc:title>
  <dc:creator>psihologinja</dc:creator>
  <cp:lastModifiedBy>Aljoša Dornik</cp:lastModifiedBy>
  <cp:revision>52</cp:revision>
  <cp:lastPrinted>2026-01-21T06:01:38Z</cp:lastPrinted>
  <dcterms:created xsi:type="dcterms:W3CDTF">2025-03-04T05:56:56Z</dcterms:created>
  <dcterms:modified xsi:type="dcterms:W3CDTF">2026-01-28T08:35:08Z</dcterms:modified>
</cp:coreProperties>
</file>